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</p:sldMasterIdLst>
  <p:notesMasterIdLst>
    <p:notesMasterId r:id="rId102"/>
  </p:notesMasterIdLst>
  <p:handoutMasterIdLst>
    <p:handoutMasterId r:id="rId103"/>
  </p:handoutMasterIdLst>
  <p:sldIdLst>
    <p:sldId id="349" r:id="rId12"/>
    <p:sldId id="350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43" r:id="rId45"/>
    <p:sldId id="344" r:id="rId46"/>
    <p:sldId id="345" r:id="rId47"/>
    <p:sldId id="346" r:id="rId48"/>
    <p:sldId id="347" r:id="rId49"/>
    <p:sldId id="348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0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<Relationship Id="rId79" Type="http://schemas.openxmlformats.org/officeDocument/2006/relationships/slide" Target="slides/slide68.xml"/><Relationship Id="rId90" Type="http://schemas.openxmlformats.org/officeDocument/2006/relationships/slide" Target="slides/slide79.xml"/><Relationship Id="rId91" Type="http://schemas.openxmlformats.org/officeDocument/2006/relationships/slide" Target="slides/slide80.xml"/><Relationship Id="rId92" Type="http://schemas.openxmlformats.org/officeDocument/2006/relationships/slide" Target="slides/slide81.xml"/><Relationship Id="rId93" Type="http://schemas.openxmlformats.org/officeDocument/2006/relationships/slide" Target="slides/slide82.xml"/><Relationship Id="rId94" Type="http://schemas.openxmlformats.org/officeDocument/2006/relationships/slide" Target="slides/slide83.xml"/><Relationship Id="rId95" Type="http://schemas.openxmlformats.org/officeDocument/2006/relationships/slide" Target="slides/slide84.xml"/><Relationship Id="rId96" Type="http://schemas.openxmlformats.org/officeDocument/2006/relationships/slide" Target="slides/slide85.xml"/><Relationship Id="rId97" Type="http://schemas.openxmlformats.org/officeDocument/2006/relationships/slide" Target="slides/slide86.xml"/><Relationship Id="rId98" Type="http://schemas.openxmlformats.org/officeDocument/2006/relationships/slide" Target="slides/slide87.xml"/><Relationship Id="rId99" Type="http://schemas.openxmlformats.org/officeDocument/2006/relationships/slide" Target="slides/slide8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100" Type="http://schemas.openxmlformats.org/officeDocument/2006/relationships/slide" Target="slides/slide89.xml"/><Relationship Id="rId80" Type="http://schemas.openxmlformats.org/officeDocument/2006/relationships/slide" Target="slides/slide69.xml"/><Relationship Id="rId81" Type="http://schemas.openxmlformats.org/officeDocument/2006/relationships/slide" Target="slides/slide70.xml"/><Relationship Id="rId82" Type="http://schemas.openxmlformats.org/officeDocument/2006/relationships/slide" Target="slides/slide71.xml"/><Relationship Id="rId83" Type="http://schemas.openxmlformats.org/officeDocument/2006/relationships/slide" Target="slides/slide72.xml"/><Relationship Id="rId84" Type="http://schemas.openxmlformats.org/officeDocument/2006/relationships/slide" Target="slides/slide73.xml"/><Relationship Id="rId85" Type="http://schemas.openxmlformats.org/officeDocument/2006/relationships/slide" Target="slides/slide74.xml"/><Relationship Id="rId86" Type="http://schemas.openxmlformats.org/officeDocument/2006/relationships/slide" Target="slides/slide75.xml"/><Relationship Id="rId87" Type="http://schemas.openxmlformats.org/officeDocument/2006/relationships/slide" Target="slides/slide76.xml"/><Relationship Id="rId88" Type="http://schemas.openxmlformats.org/officeDocument/2006/relationships/slide" Target="slides/slide77.xml"/><Relationship Id="rId89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04800" y="304800"/>
            <a:ext cx="3368675" cy="503238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1400" kern="0">
                <a:solidFill>
                  <a:srgbClr val="000000"/>
                </a:solidFill>
                <a:latin typeface="Liberation Sans" charset="0"/>
              </a:defRPr>
            </a:lvl1pPr>
          </a:lstStyle>
          <a:p>
            <a:pPr>
              <a:tabLst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14800" y="304800"/>
            <a:ext cx="3368675" cy="50323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>
            <a:lvl1pPr algn="r">
              <a:defRPr sz="1400" kern="0">
                <a:solidFill>
                  <a:srgbClr val="000000"/>
                </a:solidFill>
                <a:latin typeface="Liberation Sans" charset="0"/>
              </a:defRPr>
            </a:lvl1pPr>
          </a:lstStyle>
          <a:p>
            <a:pPr algn="r">
              <a:tabLst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28600" y="9555162"/>
            <a:ext cx="3368675" cy="503238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1400" kern="0">
                <a:solidFill>
                  <a:srgbClr val="000000"/>
                </a:solidFill>
                <a:latin typeface="Liberation Sans" charset="0"/>
              </a:defRPr>
            </a:lvl1pPr>
          </a:lstStyle>
          <a:p>
            <a:pPr>
              <a:tabLst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14800" y="9555162"/>
            <a:ext cx="3368675" cy="50323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>
            <a:lvl1pPr algn="r">
              <a:defRPr sz="1400" kern="0">
                <a:solidFill>
                  <a:srgbClr val="000000"/>
                </a:solidFill>
                <a:latin typeface="Liberation Sans" charset="0"/>
              </a:defRPr>
            </a:lvl1pPr>
          </a:lstStyle>
          <a:p>
            <a:pPr algn="r">
              <a:tabLst/>
            </a:pPr>
            <a:r>
              <a:rPr lang="en-US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63147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square" lIns="0" tIns="0" rIns="0" bIns="0" anchorCtr="0"/>
          <a:lstStyle>
            <a:lvl1pPr algn="l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square" lIns="0" tIns="0" rIns="0" bIns="0" anchorCtr="0"/>
          <a:lstStyle>
            <a:lvl1pPr algn="r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wrap="square" lIns="0" tIns="0" rIns="0" bIns="0" anchor="ctr" anchorCtr="0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notes format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algn="l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algn="r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r>
              <a:rPr lang="en-US" dirty="0" smtClean="0"/>
              <a:t>&lt;number&gt;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3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indent="0" algn="l" defTabSz="914400" rtl="0" eaLnBrk="1" latinLnBrk="0" hangingPunct="1">
      <a:defRPr sz="2000" kern="1200">
        <a:solidFill>
          <a:srgbClr val="000000"/>
        </a:solidFill>
        <a:latin typeface="Liberation Sans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95280" y="754200"/>
            <a:ext cx="5181480" cy="377208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1036080" y="4777560"/>
            <a:ext cx="5699880" cy="4527000"/>
          </a:xfrm>
          <a:noFill/>
          <a:ln>
            <a:noFill/>
          </a:ln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95280" y="754200"/>
            <a:ext cx="5181480" cy="377208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1036080" y="4777560"/>
            <a:ext cx="5699880" cy="4527000"/>
          </a:xfrm>
          <a:noFill/>
          <a:ln>
            <a:noFill/>
          </a:ln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7960" y="764280"/>
            <a:ext cx="5495400" cy="377136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algn="ctr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 sz="1400"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  <a:lvl6pPr>
              <a:buNone/>
              <a:defRPr/>
            </a:lvl6pPr>
            <a:lvl7pPr>
              <a:buNone/>
              <a:defRPr/>
            </a:lvl7pPr>
            <a:lvl8pPr>
              <a:buNone/>
              <a:defRPr/>
            </a:lvl8pPr>
            <a:lvl9pPr>
              <a:buNone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9447-1FF1-4571-A7A1-75F1CAF7F5D9}" type="datetime1">
              <a:rPr lang="en-US" smtClean="0"/>
              <a:t>9/29/13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9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0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buNone/>
        <a:defRPr sz="4400" kern="1200">
          <a:solidFill>
            <a:srgbClr val="000000"/>
          </a:solidFill>
          <a:latin typeface="Liberation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1200">
          <a:solidFill>
            <a:srgbClr val="000000"/>
          </a:solidFill>
          <a:latin typeface="Liberation Sans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Liberation Sans"/>
          <a:ea typeface="+mn-ea"/>
          <a:cs typeface="+mn-cs"/>
        </a:defRPr>
      </a:lvl2pPr>
      <a:lvl3pPr marL="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Liberation Sans"/>
          <a:ea typeface="+mn-ea"/>
          <a:cs typeface="+mn-cs"/>
        </a:defRPr>
      </a:lvl3pPr>
      <a:lvl4pPr marL="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4pPr>
      <a:lvl5pPr marL="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6pPr>
      <a:lvl7pPr marL="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7pPr>
      <a:lvl8pPr marL="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8pPr>
      <a:lvl9pPr marL="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Liberation Sans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48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913040"/>
            <a:ext cx="867600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360" y="652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5360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buNone/>
        <a:defRPr sz="4100" kern="0">
          <a:solidFill>
            <a:srgbClr val="000000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000000"/>
          </a:solidFill>
          <a:latin typeface="Thorndale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Thorndale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Thorndale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8820000" cy="1023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769040"/>
            <a:ext cx="882000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40000" y="6996240"/>
            <a:ext cx="233892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840" y="6996240"/>
            <a:ext cx="318204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720" y="6996240"/>
            <a:ext cx="233892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buNone/>
        <a:defRPr sz="4100" kern="1200">
          <a:solidFill>
            <a:srgbClr val="000000"/>
          </a:solidFill>
          <a:latin typeface="Arial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5"/>
        </a:spcAft>
        <a:defRPr sz="3200" u="none" kern="1200">
          <a:solidFill>
            <a:srgbClr val="000000"/>
          </a:solidFill>
          <a:latin typeface="Arial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Arial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Arial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84000"/>
            <a:ext cx="8460000" cy="1023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949040"/>
            <a:ext cx="8855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40000" y="631872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7360" y="634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360" y="634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buNone/>
        <a:defRPr sz="4100" kern="0">
          <a:solidFill>
            <a:srgbClr val="000000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000000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980000"/>
            <a:ext cx="8855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612000" y="656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5360" y="6563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35360" y="656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buNone/>
        <a:defRPr sz="4100" kern="0">
          <a:solidFill>
            <a:srgbClr val="280099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000080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80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80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80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2165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99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buNone/>
        <a:defRPr sz="4100" b="1" kern="0">
          <a:solidFill>
            <a:srgbClr val="FFFFFF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FFFFFF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FFFFFF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FFFFFF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2160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buNone/>
        <a:defRPr sz="4100" b="1" kern="0">
          <a:solidFill>
            <a:srgbClr val="000000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FFFFFF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FFFFFF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FFFFFF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buNone/>
        <a:defRPr sz="4100" kern="0">
          <a:solidFill>
            <a:srgbClr val="FFFFFF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FFFFFF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FFFFFF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FFFFFF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37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671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buNone/>
        <a:defRPr sz="4100" kern="0">
          <a:solidFill>
            <a:srgbClr val="000080"/>
          </a:solidFill>
          <a:latin typeface="Thorndale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000000"/>
          </a:solidFill>
          <a:latin typeface="Thorndale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Thorndale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Thorndale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Thorndale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6225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792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537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537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537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buNone/>
        <a:defRPr sz="4100" b="1" kern="0">
          <a:solidFill>
            <a:srgbClr val="FFFFFF"/>
          </a:solidFill>
          <a:latin typeface="Albany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000000"/>
          </a:solidFill>
          <a:latin typeface="Albany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000000"/>
          </a:solidFill>
          <a:latin typeface="Albany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000000"/>
          </a:solidFill>
          <a:latin typeface="Albany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000000"/>
          </a:solidFill>
          <a:latin typeface="Albany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/>
          <a:lstStyle/>
          <a:p>
            <a:r>
              <a:rPr lang="en-US" dirty="0" smtClean="0"/>
              <a:t>Click to edit the title text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outline text format</a:t>
            </a:r>
          </a:p>
          <a:p>
            <a:pPr lvl="1"/>
            <a:r>
              <a:rPr lang="en-US" smtClean="0"/>
              <a:t>Second Outline Level</a:t>
            </a:r>
          </a:p>
          <a:p>
            <a:pPr lvl="2"/>
            <a:r>
              <a:rPr lang="en-US" smtClean="0"/>
              <a:t>Third Outline Level</a:t>
            </a:r>
          </a:p>
          <a:p>
            <a:pPr lvl="3"/>
            <a:r>
              <a:rPr lang="en-US" smtClean="0"/>
              <a:t>Fourth Outline Level</a:t>
            </a:r>
          </a:p>
          <a:p>
            <a:pPr lvl="4"/>
            <a:r>
              <a:rPr lang="en-US" smtClean="0"/>
              <a:t>Fifth Outline Level</a:t>
            </a:r>
          </a:p>
          <a:p>
            <a:pPr lvl="5"/>
            <a:r>
              <a:rPr lang="en-US" smtClean="0"/>
              <a:t>Sixth Outline Level</a:t>
            </a:r>
          </a:p>
          <a:p>
            <a:pPr lvl="6"/>
            <a:r>
              <a:rPr lang="en-US" smtClean="0"/>
              <a:t>Seventh Outline Level</a:t>
            </a:r>
          </a:p>
          <a:p>
            <a:pPr lvl="7"/>
            <a:r>
              <a:rPr lang="en-US" smtClean="0"/>
              <a:t>Eighth Outline Level</a:t>
            </a:r>
          </a:p>
          <a:p>
            <a:pPr lvl="8"/>
            <a:r>
              <a:rPr lang="en-US" smtClean="0"/>
              <a:t>Ninth Outline Level</a:t>
            </a:r>
            <a:endParaRPr lang="en-US"/>
          </a:p>
        </p:txBody>
      </p:sp>
      <p:sp>
        <p:nvSpPr>
          <p:cNvPr id="16363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l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>
              <a:tabLst/>
            </a:pPr>
            <a:fld id="{11859447-1FF1-4571-A7A1-75F1CAF7F5D9}" type="datetime1">
              <a:rPr lang="en-US" sz="1400" dirty="0" smtClean="0"/>
              <a:t>9/29/13</a:t>
            </a:fld>
            <a:endParaRPr lang="en-US" sz="1400" dirty="0" smtClean="0"/>
          </a:p>
        </p:txBody>
      </p:sp>
      <p:sp>
        <p:nvSpPr>
          <p:cNvPr id="163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ct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ctr">
              <a:tabLst/>
            </a:pPr>
            <a:endParaRPr dirty="0" smtClean="0"/>
          </a:p>
        </p:txBody>
      </p:sp>
      <p:sp>
        <p:nvSpPr>
          <p:cNvPr id="1636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/>
          <a:lstStyle>
            <a:lvl1pPr algn="r">
              <a:defRPr lang="en-US"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marL="0" indent="0" algn="r">
              <a:tabLst/>
            </a:pPr>
            <a:fld id="{763D1470-AB83-4C4C-B3B3-7F0C9DC8E8D6}" type="slidenum">
              <a:rPr lang="en-US" sz="1400" dirty="0" smtClean="0"/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buNone/>
        <a:defRPr sz="4100" b="1" i="1" kern="0">
          <a:solidFill>
            <a:srgbClr val="FFFFFF"/>
          </a:solidFill>
          <a:latin typeface="Thorndale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418"/>
        </a:spcAft>
        <a:defRPr sz="3200" u="none" kern="0">
          <a:solidFill>
            <a:srgbClr val="FFFFFF"/>
          </a:solidFill>
          <a:latin typeface="Thorndale"/>
          <a:ea typeface="+mn-ea"/>
          <a:cs typeface="+mn-cs"/>
        </a:defRPr>
      </a:lvl1pPr>
      <a:lvl2pPr marL="864000" indent="0" algn="l" defTabSz="914400" rtl="0" eaLnBrk="1" latinLnBrk="0" hangingPunct="1">
        <a:spcBef>
          <a:spcPts val="0"/>
        </a:spcBef>
        <a:spcAft>
          <a:spcPts val="1134"/>
        </a:spcAft>
        <a:defRPr sz="2800" u="none" kern="0" spc="0">
          <a:solidFill>
            <a:srgbClr val="FFFFFF"/>
          </a:solidFill>
          <a:latin typeface="Thorndale"/>
          <a:ea typeface="+mn-ea"/>
          <a:cs typeface="+mn-cs"/>
        </a:defRPr>
      </a:lvl2pPr>
      <a:lvl3pPr marL="1295640" indent="0" algn="l" defTabSz="914400" rtl="0" eaLnBrk="1" latinLnBrk="0" hangingPunct="1">
        <a:spcBef>
          <a:spcPts val="0"/>
        </a:spcBef>
        <a:spcAft>
          <a:spcPts val="851"/>
        </a:spcAft>
        <a:defRPr sz="2400" u="none" kern="0" spc="0">
          <a:solidFill>
            <a:srgbClr val="FFFFFF"/>
          </a:solidFill>
          <a:latin typeface="Thorndale"/>
          <a:ea typeface="+mn-ea"/>
          <a:cs typeface="+mn-cs"/>
        </a:defRPr>
      </a:lvl3pPr>
      <a:lvl4pPr marL="1728000" indent="0" algn="l" defTabSz="914400" rtl="0" eaLnBrk="1" latinLnBrk="0" hangingPunct="1">
        <a:spcBef>
          <a:spcPts val="0"/>
        </a:spcBef>
        <a:spcAft>
          <a:spcPts val="567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4pPr>
      <a:lvl5pPr marL="2160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5pPr>
      <a:lvl6pPr marL="2592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6pPr>
      <a:lvl7pPr marL="3024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7pPr>
      <a:lvl8pPr marL="3456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8pPr>
      <a:lvl9pPr marL="3888000" indent="0" algn="l" defTabSz="914400" rtl="0" eaLnBrk="1" latinLnBrk="0" hangingPunct="1">
        <a:spcBef>
          <a:spcPts val="0"/>
        </a:spcBef>
        <a:spcAft>
          <a:spcPts val="284"/>
        </a:spcAft>
        <a:defRPr sz="2000" u="none" kern="0" spc="0">
          <a:solidFill>
            <a:srgbClr val="FFFFFF"/>
          </a:solidFill>
          <a:latin typeface="Thorndale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7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gif"/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Fundamentals for Analytics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Kuruzovich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6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77000001AFDF2F7E91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463040" y="1280160"/>
            <a:ext cx="6009840" cy="410508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0D90000011FFE5044B9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219600" y="274320"/>
            <a:ext cx="2066400" cy="273348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11C000000B233A56AD4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286000" y="5711400"/>
            <a:ext cx="2704680" cy="169524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0E1000000E1F250FCB1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6818400" y="5081040"/>
            <a:ext cx="2142720" cy="2142720"/>
          </a:xfrm>
          <a:prstGeom prst="rect">
            <a:avLst/>
          </a:prstGeom>
          <a:ln w="18360">
            <a:noFill/>
          </a:ln>
        </p:spPr>
      </p:pic>
      <p:sp>
        <p:nvSpPr>
          <p:cNvPr id="7" name="TextBox 6"/>
          <p:cNvSpPr/>
          <p:nvPr/>
        </p:nvSpPr>
        <p:spPr>
          <a:xfrm>
            <a:off x="7955280" y="100584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2001...</a:t>
            </a:r>
          </a:p>
        </p:txBody>
      </p:sp>
      <p:pic>
        <p:nvPicPr>
          <p:cNvPr id="8" name="Placeholder 3" descr="10000000000000FB000000C8BC0A19C0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7589520" y="2210040"/>
            <a:ext cx="2390400" cy="1904760"/>
          </a:xfrm>
          <a:prstGeom prst="rect">
            <a:avLst/>
          </a:prstGeom>
          <a:ln w="18360"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4297680" y="4663440"/>
            <a:ext cx="3017520" cy="862560"/>
          </a:xfrm>
          <a:prstGeom prst="line">
            <a:avLst/>
          </a:prstGeom>
          <a:noFill/>
          <a:ln w="54720">
            <a:solidFill>
              <a:srgbClr val="FFFF00"/>
            </a:solidFill>
            <a:tailEnd type="triangle" w="med" len="med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03520" y="3474720"/>
            <a:ext cx="2560320" cy="822960"/>
          </a:xfrm>
          <a:prstGeom prst="line">
            <a:avLst/>
          </a:prstGeom>
          <a:noFill/>
          <a:ln w="54720">
            <a:solidFill>
              <a:srgbClr val="FFFF00"/>
            </a:solidFill>
            <a:tailEnd type="triangle" w="med" len="med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2835900" y="5030460"/>
            <a:ext cx="911880" cy="182880"/>
          </a:xfrm>
          <a:prstGeom prst="line">
            <a:avLst/>
          </a:prstGeom>
          <a:noFill/>
          <a:ln w="54720">
            <a:solidFill>
              <a:srgbClr val="FFFF00"/>
            </a:solidFill>
            <a:tailEnd type="triangle" w="med" len="med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Oval Custom 11"/>
          <p:cNvSpPr/>
          <p:nvPr/>
        </p:nvSpPr>
        <p:spPr>
          <a:xfrm>
            <a:off x="2651760" y="4206240"/>
            <a:ext cx="1005840" cy="457200"/>
          </a:xfrm>
          <a:prstGeom prst="ellipse">
            <a:avLst/>
          </a:prstGeom>
          <a:noFill/>
          <a:ln w="36720">
            <a:solidFill>
              <a:srgbClr val="FFFF00"/>
            </a:solidFill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9000" tIns="54000" rIns="99000" bIns="54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13" name="Oval Custom 12"/>
          <p:cNvSpPr/>
          <p:nvPr/>
        </p:nvSpPr>
        <p:spPr>
          <a:xfrm>
            <a:off x="3566160" y="4206240"/>
            <a:ext cx="1005840" cy="457200"/>
          </a:xfrm>
          <a:prstGeom prst="ellipse">
            <a:avLst/>
          </a:prstGeom>
          <a:noFill/>
          <a:ln w="36720">
            <a:solidFill>
              <a:srgbClr val="FFFF00"/>
            </a:solidFill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9000" tIns="54000" rIns="99000" bIns="54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14" name="Oval Custom 13"/>
          <p:cNvSpPr/>
          <p:nvPr/>
        </p:nvSpPr>
        <p:spPr>
          <a:xfrm>
            <a:off x="4572000" y="4206240"/>
            <a:ext cx="914400" cy="457200"/>
          </a:xfrm>
          <a:prstGeom prst="ellipse">
            <a:avLst/>
          </a:prstGeom>
          <a:noFill/>
          <a:ln w="36720">
            <a:solidFill>
              <a:srgbClr val="FFFF00"/>
            </a:solidFill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9000" tIns="54000" rIns="99000" bIns="54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AB000001FD66D2F30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91440" y="457200"/>
            <a:ext cx="6505200" cy="484776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7753320" y="737280"/>
            <a:ext cx="1746000" cy="118296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AB000001FD66D2F30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91440" y="457200"/>
            <a:ext cx="6505200" cy="484776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3650000021E28A50B74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36480" y="1645920"/>
            <a:ext cx="7680960" cy="530352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7753320" y="73728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AB000001FD66D2F30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91440" y="457200"/>
            <a:ext cx="6505200" cy="484776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3650000021E28A50B74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36480" y="1645920"/>
            <a:ext cx="7680960" cy="530352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7753320" y="73728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6" name="Placeholder 3" descr="100000000000027F000001F38B0754D1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026440" y="2468880"/>
            <a:ext cx="6086160" cy="47527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AB000001FD66D2F30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91440" y="457200"/>
            <a:ext cx="6505200" cy="484776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3650000021E28A50B74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36480" y="1645920"/>
            <a:ext cx="7680960" cy="530352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7753320" y="73728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6" name="Placeholder 3" descr="100000000000027F000001F38B0754D1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026440" y="2468880"/>
            <a:ext cx="6086160" cy="475272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D600000209FD240A9B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404880" y="3108960"/>
            <a:ext cx="6675120" cy="52120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14400" y="649224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4" name="Placeholder 3" descr="10000000000003B10000024536D6BF5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74320" y="227160"/>
            <a:ext cx="9000720" cy="55335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14400" y="649224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4" name="Placeholder 3" descr="10000000000003B10000024536D6BF5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74320" y="227160"/>
            <a:ext cx="9000720" cy="553356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B90000023956E2C35D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237120" y="1987200"/>
            <a:ext cx="6638400" cy="541944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14400" y="649224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4" name="Placeholder 3" descr="10000000000003B10000024536D6BF5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74320" y="227160"/>
            <a:ext cx="9000720" cy="553356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B90000023956E2C35D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237120" y="1987200"/>
            <a:ext cx="6638400" cy="541944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EC0000021638A295C5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505160" y="1247760"/>
            <a:ext cx="7124400" cy="50860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14400" y="649224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  <p:pic>
        <p:nvPicPr>
          <p:cNvPr id="4" name="Placeholder 3" descr="10000000000003B10000024536D6BF5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74320" y="227160"/>
            <a:ext cx="9000720" cy="553356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B90000023956E2C35D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237120" y="1987200"/>
            <a:ext cx="6638400" cy="541944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EC0000021638A295C5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505160" y="1247760"/>
            <a:ext cx="7124400" cy="508608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F200000230C6E5B17C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2586960" y="2187000"/>
            <a:ext cx="6513120" cy="47376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4C000001E77E24581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" y="2756160"/>
            <a:ext cx="5600880" cy="463860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Custom 3"/>
          <p:cNvSpPr/>
          <p:nvPr/>
        </p:nvSpPr>
        <p:spPr>
          <a:xfrm>
            <a:off x="6116760" y="6946920"/>
            <a:ext cx="3047760" cy="60984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t" anchorCtr="0"/>
          <a:lstStyle/>
          <a:p>
            <a:endParaRPr/>
          </a:p>
        </p:txBody>
      </p:sp>
      <p:pic>
        <p:nvPicPr>
          <p:cNvPr id="5" name="Placeholder 3" descr="10000000000000B9000000B525B258E2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279440" y="457200"/>
            <a:ext cx="1463760" cy="135900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18A0000009320827BF7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6053040" y="365760"/>
            <a:ext cx="3753000" cy="14004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129000000690E49778D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6680880" y="6394680"/>
            <a:ext cx="2828880" cy="1000080"/>
          </a:xfrm>
          <a:prstGeom prst="rect">
            <a:avLst/>
          </a:prstGeom>
          <a:ln w="18360">
            <a:noFill/>
          </a:ln>
        </p:spPr>
      </p:pic>
      <p:pic>
        <p:nvPicPr>
          <p:cNvPr id="8" name="Placeholder 3" descr="10000000000000CA00000074918EF6E5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5669280" y="2560320"/>
            <a:ext cx="1924200" cy="1104840"/>
          </a:xfrm>
          <a:prstGeom prst="rect">
            <a:avLst/>
          </a:prstGeom>
          <a:ln w="18360">
            <a:noFill/>
          </a:ln>
        </p:spPr>
      </p:pic>
      <p:pic>
        <p:nvPicPr>
          <p:cNvPr id="9" name="Placeholder 3" descr="10000000000000E50000005F8A27FBF1.png"/>
          <p:cNvPicPr>
            <a:picLocks noGrp="1" noChangeAspect="1"/>
          </p:cNvPicPr>
          <p:nvPr/>
        </p:nvPicPr>
        <p:blipFill>
          <a:blip r:embed="rId8">
            <a:lum/>
          </a:blip>
          <a:stretch>
            <a:fillRect/>
          </a:stretch>
        </p:blipFill>
        <p:spPr>
          <a:xfrm>
            <a:off x="7223760" y="3929040"/>
            <a:ext cx="2181240" cy="905040"/>
          </a:xfrm>
          <a:prstGeom prst="rect">
            <a:avLst/>
          </a:prstGeom>
          <a:ln w="18360">
            <a:noFill/>
          </a:ln>
        </p:spPr>
      </p:pic>
      <p:pic>
        <p:nvPicPr>
          <p:cNvPr id="10" name="Placeholder 3" descr="10000000000000BC0000005A34D1D695.png"/>
          <p:cNvPicPr>
            <a:picLocks noGrp="1" noChangeAspect="1"/>
          </p:cNvPicPr>
          <p:nvPr/>
        </p:nvPicPr>
        <p:blipFill>
          <a:blip r:embed="rId9">
            <a:lum/>
          </a:blip>
          <a:stretch>
            <a:fillRect/>
          </a:stretch>
        </p:blipFill>
        <p:spPr>
          <a:xfrm>
            <a:off x="8107560" y="2181240"/>
            <a:ext cx="1790640" cy="857160"/>
          </a:xfrm>
          <a:prstGeom prst="rect">
            <a:avLst/>
          </a:prstGeom>
          <a:ln w="18360">
            <a:noFill/>
          </a:ln>
        </p:spPr>
      </p:pic>
      <p:pic>
        <p:nvPicPr>
          <p:cNvPr id="11" name="Placeholder 3" descr="10000000000000D600000043E6E967D1.png"/>
          <p:cNvPicPr>
            <a:picLocks noGrp="1" noChangeAspect="1"/>
          </p:cNvPicPr>
          <p:nvPr/>
        </p:nvPicPr>
        <p:blipFill>
          <a:blip r:embed="rId10">
            <a:lum/>
          </a:blip>
          <a:stretch>
            <a:fillRect/>
          </a:stretch>
        </p:blipFill>
        <p:spPr>
          <a:xfrm>
            <a:off x="1097280" y="2194560"/>
            <a:ext cx="2038320" cy="638280"/>
          </a:xfrm>
          <a:prstGeom prst="rect">
            <a:avLst/>
          </a:prstGeom>
          <a:ln w="18360">
            <a:noFill/>
          </a:ln>
        </p:spPr>
      </p:pic>
      <p:pic>
        <p:nvPicPr>
          <p:cNvPr id="12" name="Placeholder 3" descr="10000000000000F30000005A72EA83A3.png"/>
          <p:cNvPicPr>
            <a:picLocks noGrp="1" noChangeAspect="1"/>
          </p:cNvPicPr>
          <p:nvPr/>
        </p:nvPicPr>
        <p:blipFill>
          <a:blip r:embed="rId11">
            <a:lum/>
          </a:blip>
          <a:stretch>
            <a:fillRect/>
          </a:stretch>
        </p:blipFill>
        <p:spPr>
          <a:xfrm>
            <a:off x="3200400" y="914400"/>
            <a:ext cx="2314440" cy="857160"/>
          </a:xfrm>
          <a:prstGeom prst="rect">
            <a:avLst/>
          </a:prstGeom>
          <a:ln w="18360">
            <a:noFill/>
          </a:ln>
        </p:spPr>
      </p:pic>
      <p:pic>
        <p:nvPicPr>
          <p:cNvPr id="13" name="Placeholder 3" descr="10000000000001220000004C035CC537.png"/>
          <p:cNvPicPr>
            <a:picLocks noGrp="1" noChangeAspect="1"/>
          </p:cNvPicPr>
          <p:nvPr/>
        </p:nvPicPr>
        <p:blipFill>
          <a:blip r:embed="rId12">
            <a:lum/>
          </a:blip>
          <a:stretch>
            <a:fillRect/>
          </a:stretch>
        </p:blipFill>
        <p:spPr>
          <a:xfrm>
            <a:off x="6015960" y="5219640"/>
            <a:ext cx="2762280" cy="723960"/>
          </a:xfrm>
          <a:prstGeom prst="rect">
            <a:avLst/>
          </a:prstGeom>
          <a:ln w="18360">
            <a:noFill/>
          </a:ln>
        </p:spPr>
      </p:pic>
      <p:sp>
        <p:nvSpPr>
          <p:cNvPr id="14" name="TextBox Custom 13"/>
          <p:cNvSpPr/>
          <p:nvPr/>
        </p:nvSpPr>
        <p:spPr>
          <a:xfrm>
            <a:off x="1188000" y="3110400"/>
            <a:ext cx="2378160" cy="455760"/>
          </a:xfrm>
          <a:prstGeom prst="rect">
            <a:avLst/>
          </a:prstGeom>
          <a:solidFill>
            <a:srgbClr val="FFFFFF"/>
          </a:solidFill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t" anchorCtr="0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purpose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of the lecture is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summarize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Semantic Web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with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key concepts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and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 introduction of a few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advanced ideas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that will be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useful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 these graduating seniors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in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grad school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or their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careers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06951690"/>
      </p:ext>
    </p:extLst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4C000001E77E24581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" y="2756160"/>
            <a:ext cx="5600880" cy="463860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Custom 3"/>
          <p:cNvSpPr/>
          <p:nvPr/>
        </p:nvSpPr>
        <p:spPr>
          <a:xfrm>
            <a:off x="6116760" y="6946920"/>
            <a:ext cx="3047760" cy="60984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t" anchorCtr="0"/>
          <a:lstStyle/>
          <a:p>
            <a:endParaRPr/>
          </a:p>
        </p:txBody>
      </p:sp>
      <p:pic>
        <p:nvPicPr>
          <p:cNvPr id="5" name="Placeholder 3" descr="10000000000000B9000000B525B258E2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279440" y="457200"/>
            <a:ext cx="1463760" cy="135900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18A0000009320827BF7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6053040" y="365760"/>
            <a:ext cx="3753000" cy="14004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129000000690E49778D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6680880" y="6394680"/>
            <a:ext cx="2828880" cy="1000080"/>
          </a:xfrm>
          <a:prstGeom prst="rect">
            <a:avLst/>
          </a:prstGeom>
          <a:ln w="18360">
            <a:noFill/>
          </a:ln>
        </p:spPr>
      </p:pic>
      <p:pic>
        <p:nvPicPr>
          <p:cNvPr id="8" name="Placeholder 3" descr="10000000000000CA00000074918EF6E5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5669280" y="2560320"/>
            <a:ext cx="1924200" cy="1104840"/>
          </a:xfrm>
          <a:prstGeom prst="rect">
            <a:avLst/>
          </a:prstGeom>
          <a:ln w="18360">
            <a:noFill/>
          </a:ln>
        </p:spPr>
      </p:pic>
      <p:pic>
        <p:nvPicPr>
          <p:cNvPr id="9" name="Placeholder 3" descr="10000000000000E50000005F8A27FBF1.png"/>
          <p:cNvPicPr>
            <a:picLocks noGrp="1" noChangeAspect="1"/>
          </p:cNvPicPr>
          <p:nvPr/>
        </p:nvPicPr>
        <p:blipFill>
          <a:blip r:embed="rId8">
            <a:lum/>
          </a:blip>
          <a:stretch>
            <a:fillRect/>
          </a:stretch>
        </p:blipFill>
        <p:spPr>
          <a:xfrm>
            <a:off x="7223760" y="3929040"/>
            <a:ext cx="2181240" cy="905040"/>
          </a:xfrm>
          <a:prstGeom prst="rect">
            <a:avLst/>
          </a:prstGeom>
          <a:ln w="18360">
            <a:noFill/>
          </a:ln>
        </p:spPr>
      </p:pic>
      <p:pic>
        <p:nvPicPr>
          <p:cNvPr id="10" name="Placeholder 3" descr="10000000000000BC0000005A34D1D695.png"/>
          <p:cNvPicPr>
            <a:picLocks noGrp="1" noChangeAspect="1"/>
          </p:cNvPicPr>
          <p:nvPr/>
        </p:nvPicPr>
        <p:blipFill>
          <a:blip r:embed="rId9">
            <a:lum/>
          </a:blip>
          <a:stretch>
            <a:fillRect/>
          </a:stretch>
        </p:blipFill>
        <p:spPr>
          <a:xfrm>
            <a:off x="8107560" y="2181240"/>
            <a:ext cx="1790640" cy="857160"/>
          </a:xfrm>
          <a:prstGeom prst="rect">
            <a:avLst/>
          </a:prstGeom>
          <a:ln w="18360">
            <a:noFill/>
          </a:ln>
        </p:spPr>
      </p:pic>
      <p:pic>
        <p:nvPicPr>
          <p:cNvPr id="11" name="Placeholder 3" descr="10000000000000D600000043E6E967D1.png"/>
          <p:cNvPicPr>
            <a:picLocks noGrp="1" noChangeAspect="1"/>
          </p:cNvPicPr>
          <p:nvPr/>
        </p:nvPicPr>
        <p:blipFill>
          <a:blip r:embed="rId10">
            <a:lum/>
          </a:blip>
          <a:stretch>
            <a:fillRect/>
          </a:stretch>
        </p:blipFill>
        <p:spPr>
          <a:xfrm>
            <a:off x="1097280" y="2194560"/>
            <a:ext cx="2038320" cy="638280"/>
          </a:xfrm>
          <a:prstGeom prst="rect">
            <a:avLst/>
          </a:prstGeom>
          <a:ln w="18360">
            <a:noFill/>
          </a:ln>
        </p:spPr>
      </p:pic>
      <p:pic>
        <p:nvPicPr>
          <p:cNvPr id="12" name="Placeholder 3" descr="10000000000000F30000005A72EA83A3.png"/>
          <p:cNvPicPr>
            <a:picLocks noGrp="1" noChangeAspect="1"/>
          </p:cNvPicPr>
          <p:nvPr/>
        </p:nvPicPr>
        <p:blipFill>
          <a:blip r:embed="rId11">
            <a:lum/>
          </a:blip>
          <a:stretch>
            <a:fillRect/>
          </a:stretch>
        </p:blipFill>
        <p:spPr>
          <a:xfrm>
            <a:off x="3200400" y="914400"/>
            <a:ext cx="2314440" cy="857160"/>
          </a:xfrm>
          <a:prstGeom prst="rect">
            <a:avLst/>
          </a:prstGeom>
          <a:ln w="18360">
            <a:noFill/>
          </a:ln>
        </p:spPr>
      </p:pic>
      <p:pic>
        <p:nvPicPr>
          <p:cNvPr id="13" name="Placeholder 3" descr="10000000000001220000004C035CC537.png"/>
          <p:cNvPicPr>
            <a:picLocks noGrp="1" noChangeAspect="1"/>
          </p:cNvPicPr>
          <p:nvPr/>
        </p:nvPicPr>
        <p:blipFill>
          <a:blip r:embed="rId12">
            <a:lum/>
          </a:blip>
          <a:stretch>
            <a:fillRect/>
          </a:stretch>
        </p:blipFill>
        <p:spPr>
          <a:xfrm>
            <a:off x="6015960" y="5219640"/>
            <a:ext cx="2762280" cy="723960"/>
          </a:xfrm>
          <a:prstGeom prst="rect">
            <a:avLst/>
          </a:prstGeom>
          <a:ln w="18360">
            <a:noFill/>
          </a:ln>
        </p:spPr>
      </p:pic>
      <p:sp>
        <p:nvSpPr>
          <p:cNvPr id="14" name="TextBox Custom 13"/>
          <p:cNvSpPr/>
          <p:nvPr/>
        </p:nvSpPr>
        <p:spPr>
          <a:xfrm>
            <a:off x="1188000" y="3110400"/>
            <a:ext cx="2378160" cy="455760"/>
          </a:xfrm>
          <a:prstGeom prst="rect">
            <a:avLst/>
          </a:prstGeom>
          <a:solidFill>
            <a:srgbClr val="FFFFFF"/>
          </a:solidFill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t" anchorCtr="0"/>
          <a:lstStyle/>
          <a:p>
            <a:endParaRPr/>
          </a:p>
        </p:txBody>
      </p:sp>
      <p:sp>
        <p:nvSpPr>
          <p:cNvPr id="15" name="Rectangle Custom 14"/>
          <p:cNvSpPr/>
          <p:nvPr/>
        </p:nvSpPr>
        <p:spPr>
          <a:xfrm>
            <a:off x="2891160" y="2637000"/>
            <a:ext cx="4297680" cy="2286000"/>
          </a:xfrm>
          <a:prstGeom prst="rect">
            <a:avLst/>
          </a:prstGeom>
          <a:solidFill>
            <a:srgbClr val="B3B3B3"/>
          </a:solidFill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Int'l Open Gov't Dataset Search: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searching </a:t>
            </a:r>
            <a:r>
              <a:rPr lang="en-US" sz="1800" b="1" i="0" kern="1200" smtClean="0">
                <a:solidFill>
                  <a:srgbClr val="333333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1,022,787</a:t>
            </a: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datasets 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from </a:t>
            </a:r>
            <a:r>
              <a:rPr lang="en-US" sz="1800" b="1" i="0" kern="1200" smtClean="0">
                <a:solidFill>
                  <a:srgbClr val="333333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192</a:t>
            </a: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catalogs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in </a:t>
            </a:r>
            <a:r>
              <a:rPr lang="en-US" sz="1800" b="1" i="0" kern="1200" smtClean="0">
                <a:solidFill>
                  <a:srgbClr val="333333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24</a:t>
            </a: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languages 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representing </a:t>
            </a:r>
            <a:r>
              <a:rPr lang="en-US" sz="1800" b="1" i="0" kern="1200" smtClean="0">
                <a:solidFill>
                  <a:srgbClr val="333333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43</a:t>
            </a: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countries 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and international organizations</a:t>
            </a:r>
            <a: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(Summer 2012)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160000024B6E98AC6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22960" y="627120"/>
            <a:ext cx="7524360" cy="559080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914760" y="6492600"/>
            <a:ext cx="174600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Today...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160000024B6E98AC6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22960" y="627120"/>
            <a:ext cx="7524360" cy="559080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914760" y="649296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2012...</a:t>
            </a:r>
          </a:p>
        </p:txBody>
      </p:sp>
      <p:pic>
        <p:nvPicPr>
          <p:cNvPr id="5" name="Placeholder 3" descr="100000000000032C0000025B14D849FA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2765160" y="1737360"/>
            <a:ext cx="7018920" cy="52120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3168360" y="1188720"/>
            <a:ext cx="32043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Semantic Web?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2986920" y="2649240"/>
            <a:ext cx="34117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“Web of meaning”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297680" y="1734840"/>
            <a:ext cx="118872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3840480" y="1734840"/>
            <a:ext cx="155448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TextBox 5"/>
          <p:cNvSpPr/>
          <p:nvPr/>
        </p:nvSpPr>
        <p:spPr>
          <a:xfrm>
            <a:off x="3168720" y="1189080"/>
            <a:ext cx="32043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Semantic Web?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2986920" y="2649240"/>
            <a:ext cx="34117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“Web of meaning”</a:t>
            </a:r>
          </a:p>
        </p:txBody>
      </p:sp>
      <p:sp>
        <p:nvSpPr>
          <p:cNvPr id="4" name="TextBox 3"/>
          <p:cNvSpPr/>
          <p:nvPr/>
        </p:nvSpPr>
        <p:spPr>
          <a:xfrm>
            <a:off x="3507480" y="4110120"/>
            <a:ext cx="24379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Web of Data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297680" y="1734840"/>
            <a:ext cx="118872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" name="Straight Connector 5"/>
          <p:cNvCxnSpPr/>
          <p:nvPr/>
        </p:nvCxnSpPr>
        <p:spPr>
          <a:xfrm rot="10800000" flipV="1">
            <a:off x="3840480" y="1734840"/>
            <a:ext cx="155448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3428820" y="3607020"/>
            <a:ext cx="914760" cy="9144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4800420" y="3607020"/>
            <a:ext cx="914760" cy="9144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wedgeRoundRectCallout 8"/>
          <p:cNvSpPr/>
          <p:nvPr/>
        </p:nvSpPr>
        <p:spPr>
          <a:xfrm>
            <a:off x="6949440" y="2560320"/>
            <a:ext cx="3039120" cy="1737360"/>
          </a:xfrm>
          <a:prstGeom prst="wedgeRoundRectCallout">
            <a:avLst>
              <a:gd name="adj1" fmla="val -80581"/>
              <a:gd name="adj2" fmla="val 46043"/>
              <a:gd name="adj3" fmla="val 16667"/>
            </a:avLst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Make meaningful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assertions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about things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on the Web...</a:t>
            </a:r>
          </a:p>
        </p:txBody>
      </p:sp>
      <p:sp>
        <p:nvSpPr>
          <p:cNvPr id="10" name="TextBox 9"/>
          <p:cNvSpPr/>
          <p:nvPr/>
        </p:nvSpPr>
        <p:spPr>
          <a:xfrm>
            <a:off x="3168720" y="1189080"/>
            <a:ext cx="32043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Semantic Web?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2986920" y="2649240"/>
            <a:ext cx="34117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“Web of meaning”</a:t>
            </a:r>
          </a:p>
        </p:txBody>
      </p:sp>
      <p:sp>
        <p:nvSpPr>
          <p:cNvPr id="4" name="TextBox 3"/>
          <p:cNvSpPr/>
          <p:nvPr/>
        </p:nvSpPr>
        <p:spPr>
          <a:xfrm>
            <a:off x="3507480" y="4110120"/>
            <a:ext cx="24379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Web of Data</a:t>
            </a:r>
          </a:p>
        </p:txBody>
      </p:sp>
      <p:sp>
        <p:nvSpPr>
          <p:cNvPr id="5" name="TextBox 4"/>
          <p:cNvSpPr/>
          <p:nvPr/>
        </p:nvSpPr>
        <p:spPr>
          <a:xfrm>
            <a:off x="3520440" y="5572080"/>
            <a:ext cx="235692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smtClean="0">
                <a:latin typeface="Liberation Sans" charset="0"/>
              </a:rPr>
              <a:t>Linked Data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97680" y="1734840"/>
            <a:ext cx="118872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" name="Straight Connector 6"/>
          <p:cNvCxnSpPr/>
          <p:nvPr/>
        </p:nvCxnSpPr>
        <p:spPr>
          <a:xfrm rot="10800000" flipV="1">
            <a:off x="3840480" y="1734840"/>
            <a:ext cx="1554480" cy="91440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3428820" y="3607020"/>
            <a:ext cx="914760" cy="9144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800420" y="3607020"/>
            <a:ext cx="914760" cy="9144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339800" y="5071320"/>
            <a:ext cx="830160" cy="0"/>
          </a:xfrm>
          <a:prstGeom prst="line">
            <a:avLst/>
          </a:prstGeom>
          <a:noFill/>
          <a:ln w="0">
            <a:solidFill>
              <a:srgbClr val="FFFF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wedgeRoundRectCallout 10"/>
          <p:cNvSpPr/>
          <p:nvPr/>
        </p:nvSpPr>
        <p:spPr>
          <a:xfrm>
            <a:off x="91440" y="4206240"/>
            <a:ext cx="3039120" cy="1371600"/>
          </a:xfrm>
          <a:prstGeom prst="wedgeRoundRectCallout">
            <a:avLst>
              <a:gd name="adj1" fmla="val 61062"/>
              <a:gd name="adj2" fmla="val 55825"/>
              <a:gd name="adj3" fmla="val 16667"/>
            </a:avLst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 ideas...</a:t>
            </a:r>
          </a:p>
        </p:txBody>
      </p:sp>
      <p:sp>
        <p:nvSpPr>
          <p:cNvPr id="12" name="TextBox 11"/>
          <p:cNvSpPr/>
          <p:nvPr/>
        </p:nvSpPr>
        <p:spPr>
          <a:xfrm>
            <a:off x="3168720" y="1189080"/>
            <a:ext cx="32043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Semantic Web?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Assertions...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...about ideas???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ustom 2"/>
          <p:cNvSpPr/>
          <p:nvPr/>
        </p:nvSpPr>
        <p:spPr>
          <a:xfrm>
            <a:off x="548640" y="269172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subject</a:t>
            </a:r>
          </a:p>
        </p:txBody>
      </p:sp>
      <p:sp>
        <p:nvSpPr>
          <p:cNvPr id="4" name="Oval Custom 3"/>
          <p:cNvSpPr/>
          <p:nvPr/>
        </p:nvSpPr>
        <p:spPr>
          <a:xfrm>
            <a:off x="6766560" y="269172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object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00400" y="319464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808080"/>
                </a:solidFill>
                <a:latin typeface="Albany" charset="0"/>
              </a:rPr>
              <a:t>purpose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of the lecture is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summarize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Semantic Web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with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key concepts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and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 introduction of a few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advanced ideas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that will be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useful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 these graduating seniors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in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grad school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or their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careers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ustom 2"/>
          <p:cNvSpPr/>
          <p:nvPr/>
        </p:nvSpPr>
        <p:spPr>
          <a:xfrm>
            <a:off x="548640" y="269172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subject</a:t>
            </a:r>
          </a:p>
        </p:txBody>
      </p:sp>
      <p:sp>
        <p:nvSpPr>
          <p:cNvPr id="4" name="Oval Custom 3"/>
          <p:cNvSpPr/>
          <p:nvPr/>
        </p:nvSpPr>
        <p:spPr>
          <a:xfrm>
            <a:off x="6766560" y="269172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object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00400" y="319464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Oval Custom 5"/>
          <p:cNvSpPr/>
          <p:nvPr/>
        </p:nvSpPr>
        <p:spPr>
          <a:xfrm>
            <a:off x="548640" y="431172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article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00400" y="481464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Oval Custom 7"/>
          <p:cNvSpPr/>
          <p:nvPr/>
        </p:nvSpPr>
        <p:spPr>
          <a:xfrm>
            <a:off x="6766560" y="427572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Jim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ustom 2"/>
          <p:cNvSpPr/>
          <p:nvPr/>
        </p:nvSpPr>
        <p:spPr>
          <a:xfrm>
            <a:off x="640080" y="1371600"/>
            <a:ext cx="512064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4" name="Oval Custom 3"/>
          <p:cNvSpPr/>
          <p:nvPr/>
        </p:nvSpPr>
        <p:spPr>
          <a:xfrm>
            <a:off x="1463040" y="5486400"/>
            <a:ext cx="8229600" cy="137160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http://dbpedia.org/resource/James_Hendler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2973960" y="2695320"/>
            <a:ext cx="2921760" cy="246888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TextBox 5"/>
          <p:cNvSpPr/>
          <p:nvPr/>
        </p:nvSpPr>
        <p:spPr>
          <a:xfrm>
            <a:off x="914400" y="1645920"/>
            <a:ext cx="46155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doi:10.1109/MC.2009.30</a:t>
            </a:r>
          </a:p>
        </p:txBody>
      </p:sp>
      <p:sp>
        <p:nvSpPr>
          <p:cNvPr id="7" name="TextBox 6"/>
          <p:cNvSpPr/>
          <p:nvPr/>
        </p:nvSpPr>
        <p:spPr>
          <a:xfrm>
            <a:off x="1388880" y="3566160"/>
            <a:ext cx="695340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http://purl.org/dc/elements/1.1/</a:t>
            </a:r>
            <a:r>
              <a:rPr lang="en-US" sz="3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creator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ustom 2"/>
          <p:cNvSpPr/>
          <p:nvPr/>
        </p:nvSpPr>
        <p:spPr>
          <a:xfrm>
            <a:off x="640080" y="1371600"/>
            <a:ext cx="512064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4" name="Oval Custom 3"/>
          <p:cNvSpPr/>
          <p:nvPr/>
        </p:nvSpPr>
        <p:spPr>
          <a:xfrm>
            <a:off x="1463040" y="5486400"/>
            <a:ext cx="8229600" cy="137160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http://dbpedia.org/resource/</a:t>
            </a:r>
            <a:r>
              <a:rPr lang="en-US" sz="3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James_Hendler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2973960" y="2695320"/>
            <a:ext cx="2921760" cy="246888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TextBox 5"/>
          <p:cNvSpPr/>
          <p:nvPr/>
        </p:nvSpPr>
        <p:spPr>
          <a:xfrm>
            <a:off x="914400" y="1645920"/>
            <a:ext cx="461556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doi:10.1109/MC.2009.30</a:t>
            </a:r>
          </a:p>
        </p:txBody>
      </p:sp>
      <p:sp>
        <p:nvSpPr>
          <p:cNvPr id="7" name="TextBox 6"/>
          <p:cNvSpPr/>
          <p:nvPr/>
        </p:nvSpPr>
        <p:spPr>
          <a:xfrm>
            <a:off x="1388880" y="3566160"/>
            <a:ext cx="695340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http://purl.org/dc/elements/1.1/</a:t>
            </a:r>
            <a:r>
              <a:rPr lang="en-US" sz="3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creator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943600" y="91440"/>
            <a:ext cx="3931920" cy="3108960"/>
          </a:xfrm>
          <a:prstGeom prst="wedgeRectCallout">
            <a:avLst>
              <a:gd name="adj1" fmla="val -86812"/>
              <a:gd name="adj2" fmla="val 7716"/>
            </a:avLst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9" name="Placeholder 3" descr="10000000000001A500000141A046424E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943600" y="143280"/>
            <a:ext cx="4009680" cy="3057120"/>
          </a:xfrm>
          <a:prstGeom prst="rect">
            <a:avLst/>
          </a:prstGeom>
          <a:ln w="18360">
            <a:noFill/>
          </a:ln>
        </p:spPr>
      </p:pic>
      <p:pic>
        <p:nvPicPr>
          <p:cNvPr id="10" name="Placeholder 3" descr="10000000000000E1000000E1F250FCB1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31920" y="4989600"/>
            <a:ext cx="2142720" cy="2142720"/>
          </a:xfrm>
          <a:prstGeom prst="rect">
            <a:avLst/>
          </a:prstGeom>
          <a:ln w="18360">
            <a:noFill/>
          </a:ln>
        </p:spPr>
      </p:pic>
      <p:sp>
        <p:nvSpPr>
          <p:cNvPr id="11" name="Rectangular Callout 10"/>
          <p:cNvSpPr/>
          <p:nvPr/>
        </p:nvSpPr>
        <p:spPr>
          <a:xfrm>
            <a:off x="251640" y="2834640"/>
            <a:ext cx="4686120" cy="1742760"/>
          </a:xfrm>
          <a:prstGeom prst="wedgeRectCallout">
            <a:avLst>
              <a:gd name="adj1" fmla="val 90290"/>
              <a:gd name="adj2" fmla="val 8694"/>
            </a:avLst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12" name="Placeholder 3" descr="10000000000001EC000000B79E1F13D8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51640" y="2834640"/>
            <a:ext cx="4686120" cy="17427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CF4000008A47614F3E6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7360" y="429120"/>
            <a:ext cx="10079640" cy="67233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 to SPARQL and Graph DB (RDF Triple Stores)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906" b="-15906"/>
          <a:stretch>
            <a:fillRect/>
          </a:stretch>
        </p:blipFill>
        <p:spPr>
          <a:xfrm>
            <a:off x="63916" y="1763925"/>
            <a:ext cx="9722100" cy="5346219"/>
          </a:xfrm>
        </p:spPr>
      </p:pic>
    </p:spTree>
    <p:extLst>
      <p:ext uri="{BB962C8B-B14F-4D97-AF65-F5344CB8AC3E}">
        <p14:creationId xmlns:p14="http://schemas.microsoft.com/office/powerpoint/2010/main" val="236243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Knowledge in 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Bengie</a:t>
            </a:r>
            <a:r>
              <a:rPr lang="en-US" dirty="0"/>
              <a:t> is a dog.</a:t>
            </a:r>
          </a:p>
          <a:p>
            <a:r>
              <a:rPr lang="en-US" dirty="0"/>
              <a:t>Bonnie is a cat.</a:t>
            </a:r>
          </a:p>
          <a:p>
            <a:r>
              <a:rPr lang="en-US" dirty="0" err="1"/>
              <a:t>Bengie</a:t>
            </a:r>
            <a:r>
              <a:rPr lang="en-US" dirty="0"/>
              <a:t> and Bonnie are friends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6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 Triple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484" r="-10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45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RDF/XML Example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765" b="-6765"/>
          <a:stretch>
            <a:fillRect/>
          </a:stretch>
        </p:blipFill>
        <p:spPr>
          <a:xfrm>
            <a:off x="1028193" y="3404084"/>
            <a:ext cx="7038450" cy="3870470"/>
          </a:xfrm>
        </p:spPr>
      </p:pic>
      <p:sp>
        <p:nvSpPr>
          <p:cNvPr id="5" name="Rectangle 4"/>
          <p:cNvSpPr/>
          <p:nvPr/>
        </p:nvSpPr>
        <p:spPr>
          <a:xfrm>
            <a:off x="1820090" y="1690748"/>
            <a:ext cx="6923888" cy="1323139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dirty="0"/>
              <a:t>	</a:t>
            </a:r>
            <a:r>
              <a:rPr lang="en-US" sz="2600" b="1" dirty="0"/>
              <a:t>Subject is the T-shirt</a:t>
            </a:r>
          </a:p>
          <a:p>
            <a:pPr lvl="1"/>
            <a:r>
              <a:rPr lang="en-US" sz="2600" b="1" dirty="0"/>
              <a:t>Predicate (property) is the color</a:t>
            </a:r>
          </a:p>
          <a:p>
            <a:pPr lvl="1"/>
            <a:r>
              <a:rPr lang="en-US" sz="2600" b="1" dirty="0"/>
              <a:t>Object is white</a:t>
            </a:r>
          </a:p>
        </p:txBody>
      </p:sp>
    </p:spTree>
    <p:extLst>
      <p:ext uri="{BB962C8B-B14F-4D97-AF65-F5344CB8AC3E}">
        <p14:creationId xmlns:p14="http://schemas.microsoft.com/office/powerpoint/2010/main" val="3139495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RDF/XML (Encoding RDF Data in XML)</a:t>
            </a:r>
            <a:endParaRPr lang="en-US" dirty="0"/>
          </a:p>
        </p:txBody>
      </p:sp>
      <p:pic>
        <p:nvPicPr>
          <p:cNvPr id="4" name="Content Placeholder 3" descr="Screen Shot 2013-09-28 at 2.51.2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617" b="-52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62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9-28 at 2.58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25" b="-173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65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What really matters?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That's how to </a:t>
            </a:r>
            <a:r>
              <a:rPr lang="en-US" sz="3200" b="0" i="1" kern="0" smtClean="0">
                <a:solidFill>
                  <a:srgbClr val="FFFF00"/>
                </a:solidFill>
                <a:latin typeface="Albany" charset="0"/>
              </a:rPr>
              <a:t>describe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things...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...but how do we </a:t>
            </a:r>
            <a:r>
              <a:rPr lang="en-US" sz="3200" b="0" i="1" kern="0" smtClean="0">
                <a:solidFill>
                  <a:srgbClr val="FFFF00"/>
                </a:solidFill>
                <a:latin typeface="Albany" charset="0"/>
              </a:rPr>
              <a:t>find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things?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4D00000304D9E13D4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16600" y="365760"/>
            <a:ext cx="4604040" cy="603468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343000001E9DA009B78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474720" y="3566160"/>
            <a:ext cx="6217920" cy="364104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6215400" y="1295280"/>
            <a:ext cx="3285000" cy="14576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SPARQL</a:t>
            </a: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: </a:t>
            </a:r>
          </a:p>
          <a:p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pattern matching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over RDF graphs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6E000001CE4A45DC1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" y="365760"/>
            <a:ext cx="5924160" cy="4400280"/>
          </a:xfrm>
          <a:prstGeom prst="rect">
            <a:avLst/>
          </a:prstGeom>
          <a:ln w="18360">
            <a:noFill/>
          </a:ln>
        </p:spPr>
      </p:pic>
      <p:sp>
        <p:nvSpPr>
          <p:cNvPr id="4" name="Oval Custom 3"/>
          <p:cNvSpPr/>
          <p:nvPr/>
        </p:nvSpPr>
        <p:spPr>
          <a:xfrm>
            <a:off x="640080" y="608184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?s</a:t>
            </a:r>
          </a:p>
        </p:txBody>
      </p:sp>
      <p:sp>
        <p:nvSpPr>
          <p:cNvPr id="5" name="Oval Custom 4"/>
          <p:cNvSpPr/>
          <p:nvPr/>
        </p:nvSpPr>
        <p:spPr>
          <a:xfrm>
            <a:off x="6858000" y="608184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?blackboard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91840" y="658476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TextBox 6"/>
          <p:cNvSpPr/>
          <p:nvPr/>
        </p:nvSpPr>
        <p:spPr>
          <a:xfrm>
            <a:off x="6783840" y="185040"/>
            <a:ext cx="382320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http://bit.ly/RumkhW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6E000001CE4A45DC1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" y="365760"/>
            <a:ext cx="5924160" cy="440028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D50000017A41DB34D0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507320" y="2526480"/>
            <a:ext cx="6905160" cy="3600000"/>
          </a:xfrm>
          <a:prstGeom prst="rect">
            <a:avLst/>
          </a:prstGeom>
          <a:ln w="18360">
            <a:noFill/>
          </a:ln>
        </p:spPr>
      </p:pic>
      <p:sp>
        <p:nvSpPr>
          <p:cNvPr id="5" name="Oval Custom 4"/>
          <p:cNvSpPr/>
          <p:nvPr/>
        </p:nvSpPr>
        <p:spPr>
          <a:xfrm>
            <a:off x="640080" y="608184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?s</a:t>
            </a:r>
          </a:p>
        </p:txBody>
      </p:sp>
      <p:sp>
        <p:nvSpPr>
          <p:cNvPr id="6" name="Oval Custom 5"/>
          <p:cNvSpPr/>
          <p:nvPr/>
        </p:nvSpPr>
        <p:spPr>
          <a:xfrm>
            <a:off x="6858000" y="608184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?blackboard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91840" y="658476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TextBox 7"/>
          <p:cNvSpPr/>
          <p:nvPr/>
        </p:nvSpPr>
        <p:spPr>
          <a:xfrm>
            <a:off x="7041960" y="202320"/>
            <a:ext cx="343764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http://bit.ly/Rumtlp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6E000001CE4A45DC1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57200" y="365760"/>
            <a:ext cx="5924160" cy="440028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D50000017A41DB34D0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507320" y="2526480"/>
            <a:ext cx="6905160" cy="360000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1C9000001C983E9DE3B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5340240" y="2834640"/>
            <a:ext cx="4352400" cy="4352400"/>
          </a:xfrm>
          <a:prstGeom prst="rect">
            <a:avLst/>
          </a:prstGeom>
          <a:ln w="18360">
            <a:noFill/>
          </a:ln>
        </p:spPr>
      </p:pic>
      <p:sp>
        <p:nvSpPr>
          <p:cNvPr id="6" name="Oval Custom 5"/>
          <p:cNvSpPr/>
          <p:nvPr/>
        </p:nvSpPr>
        <p:spPr>
          <a:xfrm>
            <a:off x="5547600" y="469404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1C9000001C983E9DE3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85360" y="274320"/>
            <a:ext cx="4352400" cy="43524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320000011919CF4BC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91440" y="3017520"/>
            <a:ext cx="5352840" cy="2676240"/>
          </a:xfrm>
          <a:prstGeom prst="rect">
            <a:avLst/>
          </a:prstGeom>
          <a:ln w="18360">
            <a:noFill/>
          </a:ln>
        </p:spPr>
      </p:pic>
      <p:sp>
        <p:nvSpPr>
          <p:cNvPr id="5" name="Oval Custom 4"/>
          <p:cNvSpPr/>
          <p:nvPr/>
        </p:nvSpPr>
        <p:spPr>
          <a:xfrm>
            <a:off x="822960" y="210312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cxnSp>
        <p:nvCxnSpPr>
          <p:cNvPr id="6" name="Curved Connector 5"/>
          <p:cNvCxnSpPr>
            <a:stCxn id="5" idx="4"/>
          </p:cNvCxnSpPr>
          <p:nvPr/>
        </p:nvCxnSpPr>
        <p:spPr>
          <a:xfrm>
            <a:off x="2377440" y="2560320"/>
            <a:ext cx="1097280" cy="457200"/>
          </a:xfrm>
          <a:prstGeom prst="curvedConnector3">
            <a:avLst>
              <a:gd name="adj1" fmla="val 60417"/>
            </a:avLst>
          </a:prstGeom>
          <a:solidFill>
            <a:srgbClr val="FFFFFF"/>
          </a:solidFill>
          <a:ln w="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Oval Custom 6"/>
          <p:cNvSpPr/>
          <p:nvPr/>
        </p:nvSpPr>
        <p:spPr>
          <a:xfrm>
            <a:off x="1920240" y="301752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8" name="TextBox 7"/>
          <p:cNvSpPr/>
          <p:nvPr/>
        </p:nvSpPr>
        <p:spPr>
          <a:xfrm>
            <a:off x="6852600" y="185040"/>
            <a:ext cx="384588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http://bit.ly/RumQwu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1C9000001C983E9DE3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85360" y="274320"/>
            <a:ext cx="4352400" cy="43524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320000011919CF4BC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91440" y="3017520"/>
            <a:ext cx="5352840" cy="2676240"/>
          </a:xfrm>
          <a:prstGeom prst="rect">
            <a:avLst/>
          </a:prstGeom>
          <a:ln w="18360">
            <a:noFill/>
          </a:ln>
        </p:spPr>
      </p:pic>
      <p:sp>
        <p:nvSpPr>
          <p:cNvPr id="5" name="Oval Custom 4"/>
          <p:cNvSpPr/>
          <p:nvPr/>
        </p:nvSpPr>
        <p:spPr>
          <a:xfrm>
            <a:off x="822960" y="210312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cxnSp>
        <p:nvCxnSpPr>
          <p:cNvPr id="6" name="Curved Connector 5"/>
          <p:cNvCxnSpPr>
            <a:stCxn id="5" idx="4"/>
          </p:cNvCxnSpPr>
          <p:nvPr/>
        </p:nvCxnSpPr>
        <p:spPr>
          <a:xfrm>
            <a:off x="2377440" y="2560320"/>
            <a:ext cx="1097280" cy="457200"/>
          </a:xfrm>
          <a:prstGeom prst="curvedConnector3">
            <a:avLst>
              <a:gd name="adj1" fmla="val 60417"/>
            </a:avLst>
          </a:prstGeom>
          <a:solidFill>
            <a:srgbClr val="FFFFFF"/>
          </a:solidFill>
          <a:ln w="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Oval Custom 6"/>
          <p:cNvSpPr/>
          <p:nvPr/>
        </p:nvSpPr>
        <p:spPr>
          <a:xfrm>
            <a:off x="1920240" y="301752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8" name="Oval Custom 7"/>
          <p:cNvSpPr/>
          <p:nvPr/>
        </p:nvSpPr>
        <p:spPr>
          <a:xfrm>
            <a:off x="640080" y="6081840"/>
            <a:ext cx="265176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?s</a:t>
            </a:r>
          </a:p>
        </p:txBody>
      </p:sp>
      <p:sp>
        <p:nvSpPr>
          <p:cNvPr id="9" name="Oval Custom 8"/>
          <p:cNvSpPr/>
          <p:nvPr/>
        </p:nvSpPr>
        <p:spPr>
          <a:xfrm>
            <a:off x="6858000" y="6081840"/>
            <a:ext cx="2560320" cy="109728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“There is no such month</a:t>
            </a:r>
            <a:r>
              <a:rPr lang="en-US" sz="1600" smtClean="0">
                <a:solidFill>
                  <a:srgbClr val="E6FF00"/>
                </a:solidFill>
              </a:rPr>
              <a:t/>
            </a:r>
            <a:br>
              <a:rPr lang="en-US" sz="1600" smtClean="0">
                <a:solidFill>
                  <a:srgbClr val="E6FF00"/>
                </a:solidFill>
              </a:rPr>
            </a:br>
            <a:r>
              <a:rPr lang="en-US" sz="16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as “Rocktober”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91840" y="6584760"/>
            <a:ext cx="3474720" cy="0"/>
          </a:xfrm>
          <a:prstGeom prst="line">
            <a:avLst/>
          </a:prstGeom>
          <a:noFill/>
          <a:ln w="36720">
            <a:solidFill>
              <a:srgbClr val="808080"/>
            </a:solidFill>
            <a:tailEnd type="triangle" w="lg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TextBox 10"/>
          <p:cNvSpPr/>
          <p:nvPr/>
        </p:nvSpPr>
        <p:spPr>
          <a:xfrm>
            <a:off x="6852960" y="185040"/>
            <a:ext cx="384588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http://bit.ly/RumQwu</a:t>
            </a:r>
          </a:p>
        </p:txBody>
      </p:sp>
      <p:sp>
        <p:nvSpPr>
          <p:cNvPr id="12" name="Oval Custom 11"/>
          <p:cNvSpPr/>
          <p:nvPr/>
        </p:nvSpPr>
        <p:spPr>
          <a:xfrm>
            <a:off x="-365760" y="5120640"/>
            <a:ext cx="3108960" cy="45720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1C9000001C983E9DE3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85360" y="274320"/>
            <a:ext cx="4352400" cy="43524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320000011919CF4BC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91440" y="3017520"/>
            <a:ext cx="5352840" cy="26762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E80000023BB20D8AA6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560320" y="1876680"/>
            <a:ext cx="7086240" cy="5438520"/>
          </a:xfrm>
          <a:prstGeom prst="rect">
            <a:avLst/>
          </a:prstGeom>
          <a:ln w="18360">
            <a:noFill/>
          </a:ln>
        </p:spPr>
      </p:pic>
      <p:sp>
        <p:nvSpPr>
          <p:cNvPr id="6" name="Oval Custom 5"/>
          <p:cNvSpPr/>
          <p:nvPr/>
        </p:nvSpPr>
        <p:spPr>
          <a:xfrm>
            <a:off x="91440" y="5212080"/>
            <a:ext cx="2286000" cy="36576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7" name="Oval Custom 6"/>
          <p:cNvSpPr/>
          <p:nvPr/>
        </p:nvSpPr>
        <p:spPr>
          <a:xfrm>
            <a:off x="3108960" y="1645920"/>
            <a:ext cx="3931920" cy="73152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cxnSp>
        <p:nvCxnSpPr>
          <p:cNvPr id="8" name="Curved Connector 7"/>
          <p:cNvCxnSpPr>
            <a:stCxn id="6" idx="16"/>
          </p:cNvCxnSpPr>
          <p:nvPr/>
        </p:nvCxnSpPr>
        <p:spPr>
          <a:xfrm flipV="1">
            <a:off x="1234440" y="2377440"/>
            <a:ext cx="3840480" cy="2834640"/>
          </a:xfrm>
          <a:prstGeom prst="curvedConnector3">
            <a:avLst>
              <a:gd name="adj1" fmla="val 60417"/>
            </a:avLst>
          </a:prstGeom>
          <a:solidFill>
            <a:srgbClr val="FFFFFF"/>
          </a:solidFill>
          <a:ln w="0">
            <a:solidFill>
              <a:srgbClr val="FF0000"/>
            </a:solidFill>
            <a:tailEnd type="triangle" w="med" len="lg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TextBox 8"/>
          <p:cNvSpPr/>
          <p:nvPr/>
        </p:nvSpPr>
        <p:spPr>
          <a:xfrm>
            <a:off x="6852960" y="185040"/>
            <a:ext cx="384588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http://bit.ly/RumQwu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1C9000001C983E9DE3B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85360" y="274320"/>
            <a:ext cx="4352400" cy="43524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320000011919CF4BC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91440" y="3017520"/>
            <a:ext cx="5352840" cy="26762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E80000023BB20D8AA6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2560320" y="1876680"/>
            <a:ext cx="7086240" cy="5438520"/>
          </a:xfrm>
          <a:prstGeom prst="rect">
            <a:avLst/>
          </a:prstGeom>
          <a:ln w="18360">
            <a:noFill/>
          </a:ln>
        </p:spPr>
      </p:pic>
      <p:sp>
        <p:nvSpPr>
          <p:cNvPr id="6" name="Oval Custom 5"/>
          <p:cNvSpPr/>
          <p:nvPr/>
        </p:nvSpPr>
        <p:spPr>
          <a:xfrm>
            <a:off x="91440" y="5212080"/>
            <a:ext cx="2286000" cy="36576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7" name="Oval Custom 6"/>
          <p:cNvSpPr/>
          <p:nvPr/>
        </p:nvSpPr>
        <p:spPr>
          <a:xfrm>
            <a:off x="3108960" y="1645920"/>
            <a:ext cx="3931920" cy="731520"/>
          </a:xfrm>
          <a:prstGeom prst="ellipse">
            <a:avLst/>
          </a:prstGeom>
          <a:noFill/>
          <a:ln w="18360">
            <a:solidFill>
              <a:srgbClr val="FF0000"/>
            </a:solidFill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8" name="TextBox 7"/>
          <p:cNvSpPr/>
          <p:nvPr/>
        </p:nvSpPr>
        <p:spPr>
          <a:xfrm>
            <a:off x="6852960" y="185040"/>
            <a:ext cx="3845880" cy="546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http://bit.ly/RumQwu</a:t>
            </a:r>
          </a:p>
        </p:txBody>
      </p:sp>
      <p:sp>
        <p:nvSpPr>
          <p:cNvPr id="9" name="Oval Custom 8"/>
          <p:cNvSpPr/>
          <p:nvPr/>
        </p:nvSpPr>
        <p:spPr>
          <a:xfrm>
            <a:off x="457200" y="3657600"/>
            <a:ext cx="8915040" cy="1188720"/>
          </a:xfrm>
          <a:prstGeom prst="ellipse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kern="1200" smtClean="0">
                <a:solidFill>
                  <a:srgbClr val="E6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http://dbpedia.org/resource/Double,_Double,_Boy_in_Trouble</a:t>
            </a:r>
          </a:p>
        </p:txBody>
      </p:sp>
      <p:cxnSp>
        <p:nvCxnSpPr>
          <p:cNvPr id="10" name="Curved Connector 9"/>
          <p:cNvCxnSpPr>
            <a:endCxn id="9" idx="16"/>
          </p:cNvCxnSpPr>
          <p:nvPr/>
        </p:nvCxnSpPr>
        <p:spPr>
          <a:xfrm rot="5400000">
            <a:off x="4354740" y="2937420"/>
            <a:ext cx="1280160" cy="160200"/>
          </a:xfrm>
          <a:prstGeom prst="curvedConnector3">
            <a:avLst>
              <a:gd name="adj1" fmla="val 60417"/>
            </a:avLst>
          </a:prstGeom>
          <a:solidFill>
            <a:srgbClr val="FFFFFF"/>
          </a:solidFill>
          <a:ln w="36720">
            <a:solidFill>
              <a:srgbClr val="FF0000"/>
            </a:solidFill>
            <a:tailEnd type="triangle" w="med" len="med"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Is this “Semantic Web” for real?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4500000224FC842C8C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4183560" y="2040480"/>
            <a:ext cx="5533560" cy="521928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731520" y="731520"/>
            <a:ext cx="7749000" cy="5461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smtClean="0">
                <a:latin typeface="Liberation Sans" charset="0"/>
              </a:rPr>
              <a:t>When in 2009 </a:t>
            </a:r>
            <a:r>
              <a:rPr lang="en-US" sz="3200" b="0" i="1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The Inventor</a:t>
            </a:r>
            <a:r>
              <a:rPr lang="en-US" sz="3200" smtClean="0">
                <a:latin typeface="Liberation Sans" charset="0"/>
              </a:rPr>
              <a:t> said unto us...</a:t>
            </a:r>
          </a:p>
        </p:txBody>
      </p:sp>
      <p:pic>
        <p:nvPicPr>
          <p:cNvPr id="5" name="Placeholder 3" descr="10000000000001450000012397F3D90D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40080" y="2834640"/>
            <a:ext cx="3095280" cy="27712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890000022C29A6722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164240" y="274320"/>
            <a:ext cx="8619840" cy="52956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890000022C29A6722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164240" y="274320"/>
            <a:ext cx="8619840" cy="5295600"/>
          </a:xfrm>
          <a:prstGeom prst="rect">
            <a:avLst/>
          </a:prstGeom>
          <a:ln w="18360">
            <a:noFill/>
          </a:ln>
        </p:spPr>
      </p:pic>
      <p:sp>
        <p:nvSpPr>
          <p:cNvPr id="4" name="Rectangle Custom 3"/>
          <p:cNvSpPr/>
          <p:nvPr/>
        </p:nvSpPr>
        <p:spPr>
          <a:xfrm>
            <a:off x="274320" y="3291840"/>
            <a:ext cx="5760720" cy="393192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URIs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as names for things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 URIs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so that people can look up those names (on the Web)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When someone looks up a URI, return</a:t>
            </a:r>
            <a:r>
              <a:rPr lang="en-US" sz="2200" smtClean="0"/>
              <a:t/>
            </a:r>
            <a:br>
              <a:rPr lang="en-US" sz="2200" smtClean="0"/>
            </a:b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useful information, using the standards (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*,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SPARQL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Include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links to other URIs,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so that they can discover more things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890000022C29A6722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164240" y="274320"/>
            <a:ext cx="8619840" cy="5295600"/>
          </a:xfrm>
          <a:prstGeom prst="rect">
            <a:avLst/>
          </a:prstGeom>
          <a:ln w="18360">
            <a:noFill/>
          </a:ln>
        </p:spPr>
      </p:pic>
      <p:sp>
        <p:nvSpPr>
          <p:cNvPr id="4" name="Rectangle Custom 3"/>
          <p:cNvSpPr/>
          <p:nvPr/>
        </p:nvSpPr>
        <p:spPr>
          <a:xfrm>
            <a:off x="274320" y="3291840"/>
            <a:ext cx="5760720" cy="393192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URIs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as names for things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 URIs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so that people can look up those names (on the Web)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When someone looks up a URI, return</a:t>
            </a:r>
            <a:r>
              <a:rPr lang="en-US" sz="2200" smtClean="0"/>
              <a:t/>
            </a:r>
            <a:br>
              <a:rPr lang="en-US" sz="2200" smtClean="0"/>
            </a:b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useful information, using the standards (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*,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SPARQL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)</a:t>
            </a: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kern="120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Liberation Sans" charset="0"/>
            </a:endParaRPr>
          </a:p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Include </a:t>
            </a:r>
            <a:r>
              <a:rPr lang="en-US" sz="2200" b="0" i="0" kern="1200" smtClean="0">
                <a:solidFill>
                  <a:srgbClr val="FFFF00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links to other URIs,</a:t>
            </a:r>
            <a:r>
              <a:rPr lang="en-US" sz="2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so that they can discover more things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766560" y="4949640"/>
            <a:ext cx="1463040" cy="1542600"/>
          </a:xfrm>
          <a:prstGeom prst="wedgeRectCallout">
            <a:avLst>
              <a:gd name="adj1" fmla="val -303333"/>
              <a:gd name="adj2" fmla="val 71278"/>
            </a:avLst>
          </a:prstGeom>
          <a:solidFill>
            <a:srgbClr val="B3B3B3">
              <a:alpha val="100000"/>
            </a:srgbClr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100000"/>
              </a:srgbClr>
            </a:outerShdw>
          </a:effectLst>
        </p:spPr>
        <p:style>
          <a:lnRef idx="0">
            <a:schemeClr val="dk1"/>
          </a:lnRef>
          <a:fillRef idx="0">
            <a:srgbClr val="99CCFF">
              <a:shade val="100000"/>
            </a:srgbClr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6" name="Placeholder 3" descr="1000000000000098000000A2811ABCB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782040" y="4949640"/>
            <a:ext cx="1447560" cy="15426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6A400000461D17C742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-692640" y="0"/>
            <a:ext cx="11465280" cy="7560000"/>
          </a:xfrm>
          <a:prstGeom prst="rect">
            <a:avLst/>
          </a:prstGeom>
          <a:ln w="18360">
            <a:noFill/>
          </a:ln>
        </p:spPr>
      </p:pic>
      <p:sp>
        <p:nvSpPr>
          <p:cNvPr id="4" name="Rectangle Custom 3"/>
          <p:cNvSpPr/>
          <p:nvPr/>
        </p:nvSpPr>
        <p:spPr>
          <a:xfrm>
            <a:off x="91440" y="457200"/>
            <a:ext cx="4663440" cy="100584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The Linked Data Cloud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6A400000461D17C742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-692640" y="0"/>
            <a:ext cx="11465280" cy="7560000"/>
          </a:xfrm>
          <a:prstGeom prst="rect">
            <a:avLst/>
          </a:prstGeom>
          <a:ln w="18360">
            <a:noFill/>
          </a:ln>
        </p:spPr>
      </p:pic>
      <p:sp>
        <p:nvSpPr>
          <p:cNvPr id="4" name="Rectangle Custom 3"/>
          <p:cNvSpPr/>
          <p:nvPr/>
        </p:nvSpPr>
        <p:spPr>
          <a:xfrm>
            <a:off x="91440" y="457200"/>
            <a:ext cx="4663440" cy="100584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The Linked Data Cloud</a:t>
            </a:r>
          </a:p>
        </p:txBody>
      </p:sp>
      <p:sp>
        <p:nvSpPr>
          <p:cNvPr id="5" name="Oval Custom 4"/>
          <p:cNvSpPr/>
          <p:nvPr/>
        </p:nvSpPr>
        <p:spPr>
          <a:xfrm>
            <a:off x="1005840" y="3804480"/>
            <a:ext cx="731520" cy="731520"/>
          </a:xfrm>
          <a:prstGeom prst="ellipse">
            <a:avLst/>
          </a:prstGeom>
          <a:noFill/>
          <a:ln w="36720">
            <a:solidFill>
              <a:srgbClr val="FF0000"/>
            </a:solidFill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9000" tIns="54000" rIns="99000" bIns="54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6A400000461D17C742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-692640" y="0"/>
            <a:ext cx="11465280" cy="75600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7A00000103EEB8AB1D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654000" y="3566160"/>
            <a:ext cx="6038640" cy="2466720"/>
          </a:xfrm>
          <a:prstGeom prst="rect">
            <a:avLst/>
          </a:prstGeom>
          <a:ln w="18360">
            <a:noFill/>
          </a:ln>
        </p:spPr>
      </p:pic>
      <p:sp>
        <p:nvSpPr>
          <p:cNvPr id="5" name="Rectangle Custom 4"/>
          <p:cNvSpPr/>
          <p:nvPr/>
        </p:nvSpPr>
        <p:spPr>
          <a:xfrm>
            <a:off x="91440" y="457200"/>
            <a:ext cx="4663440" cy="100584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The Linked Data Cloud</a:t>
            </a:r>
          </a:p>
        </p:txBody>
      </p:sp>
      <p:sp>
        <p:nvSpPr>
          <p:cNvPr id="6" name="Oval Custom 5"/>
          <p:cNvSpPr/>
          <p:nvPr/>
        </p:nvSpPr>
        <p:spPr>
          <a:xfrm>
            <a:off x="1005840" y="3804480"/>
            <a:ext cx="731520" cy="731520"/>
          </a:xfrm>
          <a:prstGeom prst="ellipse">
            <a:avLst/>
          </a:prstGeom>
          <a:noFill/>
          <a:ln w="36720">
            <a:solidFill>
              <a:srgbClr val="FF0000"/>
            </a:solidFill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9000" tIns="54000" rIns="99000" bIns="54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6C0000022DD256C42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343080" y="365760"/>
            <a:ext cx="8343720" cy="530496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DA0000026323347A22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2190960" y="1587240"/>
            <a:ext cx="6953040" cy="58194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E20000023F1FEB25A7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33560" y="741240"/>
            <a:ext cx="9650520" cy="63910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How does this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help us?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7B00000357FCCAFBD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78040" y="360"/>
            <a:ext cx="5614200" cy="755964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7448400" y="247464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1989...</a:t>
            </a:r>
          </a:p>
        </p:txBody>
      </p:sp>
      <p:pic>
        <p:nvPicPr>
          <p:cNvPr id="5" name="Placeholder 3" descr="10000000000001B8000001287887FF77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816600" y="4937760"/>
            <a:ext cx="2967480" cy="19962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600" b="1" i="0" kern="0" smtClean="0">
                <a:solidFill>
                  <a:srgbClr val="FFFFFF"/>
                </a:solidFill>
                <a:latin typeface="Albany" charset="0"/>
              </a:rPr>
              <a:t>Linked Data</a:t>
            </a:r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enables agile </a:t>
            </a:r>
          </a:p>
          <a:p>
            <a:r>
              <a:rPr lang="en-US" sz="3600" b="1" i="0" kern="0" smtClean="0">
                <a:solidFill>
                  <a:srgbClr val="FFFFFF"/>
                </a:solidFill>
                <a:latin typeface="Albany" charset="0"/>
              </a:rPr>
              <a:t>data integration </a:t>
            </a:r>
          </a:p>
          <a:p>
            <a:r>
              <a:rPr lang="en-US" sz="3600" b="0" i="0" kern="0" smtClean="0">
                <a:solidFill>
                  <a:srgbClr val="FFFFFF"/>
                </a:solidFill>
                <a:latin typeface="Albany" charset="0"/>
              </a:rPr>
              <a:t>and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b="1" i="0" kern="0" smtClean="0">
                <a:solidFill>
                  <a:srgbClr val="FFFFFF"/>
                </a:solidFill>
                <a:latin typeface="Albany" charset="0"/>
              </a:rPr>
              <a:t>application creation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1C2000001C24908520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394960" y="1097280"/>
            <a:ext cx="4285800" cy="42858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1B4000001AAFB897237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65760" y="1154880"/>
            <a:ext cx="4152600" cy="405720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1C1000001A8BB006130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737360" y="3383280"/>
            <a:ext cx="4276440" cy="4038120"/>
          </a:xfrm>
          <a:prstGeom prst="rect">
            <a:avLst/>
          </a:prstGeom>
          <a:ln w="18360">
            <a:noFill/>
          </a:ln>
        </p:spPr>
      </p:pic>
      <p:sp>
        <p:nvSpPr>
          <p:cNvPr id="6" name="TextBox 5"/>
          <p:cNvSpPr/>
          <p:nvPr/>
        </p:nvSpPr>
        <p:spPr>
          <a:xfrm>
            <a:off x="1188360" y="457200"/>
            <a:ext cx="7700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Mashup: </a:t>
            </a:r>
            <a:r>
              <a:rPr lang="en-US" sz="3200" smtClean="0">
                <a:latin typeface="Liberation Sans" charset="0"/>
              </a:rPr>
              <a:t>OrgPedia Open Corporate Data</a:t>
            </a:r>
          </a:p>
        </p:txBody>
      </p:sp>
      <p:sp>
        <p:nvSpPr>
          <p:cNvPr id="7" name="TextBox 6"/>
          <p:cNvSpPr/>
          <p:nvPr/>
        </p:nvSpPr>
        <p:spPr>
          <a:xfrm>
            <a:off x="6270480" y="7013880"/>
            <a:ext cx="3605040" cy="43020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2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http://tw.rpi.edu/orgpedia/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2017800" y="548640"/>
            <a:ext cx="604476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Mashup: </a:t>
            </a:r>
            <a:r>
              <a:rPr lang="en-US" sz="3200" smtClean="0">
                <a:latin typeface="Liberation Sans" charset="0"/>
              </a:rPr>
              <a:t>RPI Research Centers</a:t>
            </a:r>
          </a:p>
        </p:txBody>
      </p:sp>
      <p:pic>
        <p:nvPicPr>
          <p:cNvPr id="4" name="Placeholder 3" descr="10000000000002B3000001D9EEDBAD23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25120" y="1463040"/>
            <a:ext cx="6581520" cy="450504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B3000001D9EEDBAD23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25120" y="1463040"/>
            <a:ext cx="6581520" cy="45050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BE00000199DCA70EFE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189240" y="3420000"/>
            <a:ext cx="6686280" cy="389520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2018160" y="549000"/>
            <a:ext cx="604476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Mashup: </a:t>
            </a:r>
            <a:r>
              <a:rPr lang="en-US" sz="3200" smtClean="0">
                <a:latin typeface="Liberation Sans" charset="0"/>
              </a:rPr>
              <a:t>RPI Research Centers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B4000001F5639CF512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48640" y="1537560"/>
            <a:ext cx="6590880" cy="477180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EF0000021F5C6FCCCF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657600" y="3200400"/>
            <a:ext cx="5690880" cy="411480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2696400" y="549360"/>
            <a:ext cx="468720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Mashup: </a:t>
            </a:r>
            <a:r>
              <a:rPr lang="en-US" sz="3200" smtClean="0">
                <a:latin typeface="Liberation Sans" charset="0"/>
              </a:rPr>
              <a:t>Research Data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56160" y="549360"/>
            <a:ext cx="8168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 Publication:</a:t>
            </a:r>
            <a:r>
              <a:rPr lang="en-US" sz="3200" smtClean="0">
                <a:latin typeface="Liberation Sans" charset="0"/>
              </a:rPr>
              <a:t> HHS Health Data</a:t>
            </a:r>
          </a:p>
        </p:txBody>
      </p:sp>
      <p:pic>
        <p:nvPicPr>
          <p:cNvPr id="4" name="Placeholder 3" descr="100000000000026D0000028797B3E69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3383280" y="1228680"/>
            <a:ext cx="5914800" cy="616248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0C10000026087300B64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657360" y="1494360"/>
            <a:ext cx="1837800" cy="5790960"/>
          </a:xfrm>
          <a:prstGeom prst="rect">
            <a:avLst/>
          </a:prstGeom>
          <a:ln w="18360">
            <a:noFill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943200" y="3046320"/>
            <a:ext cx="4357800" cy="1253880"/>
          </a:xfrm>
          <a:prstGeom prst="line">
            <a:avLst/>
          </a:prstGeom>
          <a:solidFill>
            <a:srgbClr val="FFFFFF"/>
          </a:solidFill>
          <a:ln w="0">
            <a:solidFill>
              <a:srgbClr val="C0C0C0"/>
            </a:solidFill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60320" y="7223760"/>
            <a:ext cx="1097280" cy="167400"/>
          </a:xfrm>
          <a:prstGeom prst="line">
            <a:avLst/>
          </a:prstGeom>
          <a:solidFill>
            <a:srgbClr val="FFFFFF"/>
          </a:solidFill>
          <a:ln w="0">
            <a:solidFill>
              <a:srgbClr val="C0C0C0"/>
            </a:solidFill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masterClrMapping/>
  </p:clrMapOvr>
  <p:transition xmlns:p14="http://schemas.microsoft.com/office/powerpoint/2010/main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56160" y="549360"/>
            <a:ext cx="8168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 Publication:</a:t>
            </a:r>
            <a:r>
              <a:rPr lang="en-US" sz="3200" smtClean="0">
                <a:latin typeface="Liberation Sans" charset="0"/>
              </a:rPr>
              <a:t> HHS Health Data</a:t>
            </a:r>
          </a:p>
        </p:txBody>
      </p:sp>
      <p:pic>
        <p:nvPicPr>
          <p:cNvPr id="4" name="Placeholder 3" descr="10000000000002C30000028A2F590B21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673280" y="1230120"/>
            <a:ext cx="6733800" cy="61909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56160" y="549360"/>
            <a:ext cx="8168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 Publication:</a:t>
            </a:r>
            <a:r>
              <a:rPr lang="en-US" sz="3200" smtClean="0">
                <a:latin typeface="Liberation Sans" charset="0"/>
              </a:rPr>
              <a:t> HHS Health Data</a:t>
            </a:r>
          </a:p>
        </p:txBody>
      </p:sp>
      <p:pic>
        <p:nvPicPr>
          <p:cNvPr id="4" name="Placeholder 3" descr="10000000000002E70000028A9B072C24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515960" y="1202760"/>
            <a:ext cx="7076880" cy="61909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56160" y="549360"/>
            <a:ext cx="8168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 Publication:</a:t>
            </a:r>
            <a:r>
              <a:rPr lang="en-US" sz="3200" smtClean="0">
                <a:latin typeface="Liberation Sans" charset="0"/>
              </a:rPr>
              <a:t> HHS Health Data</a:t>
            </a:r>
          </a:p>
        </p:txBody>
      </p:sp>
      <p:pic>
        <p:nvPicPr>
          <p:cNvPr id="4" name="Placeholder 3" descr="10000000000003130000028C928DC123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306440" y="1157400"/>
            <a:ext cx="7495920" cy="62100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/>
          <p:nvPr/>
        </p:nvSpPr>
        <p:spPr>
          <a:xfrm>
            <a:off x="956160" y="549360"/>
            <a:ext cx="8168040" cy="54612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2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 Publication:</a:t>
            </a:r>
            <a:r>
              <a:rPr lang="en-US" sz="3200" smtClean="0">
                <a:latin typeface="Liberation Sans" charset="0"/>
              </a:rPr>
              <a:t> HHS Health Data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>
          <a:xfrm>
            <a:off x="1629000" y="1470600"/>
            <a:ext cx="6822360" cy="5936040"/>
            <a:chOff x="1025" y="926"/>
            <a:chExt cx="4296" cy="3738"/>
          </a:xfrm>
        </p:grpSpPr>
        <p:pic>
          <p:nvPicPr>
            <p:cNvPr id="5" name="Placeholder 3" descr="10000000000003A200000186F68298EB.png"/>
            <p:cNvPicPr>
              <a:picLocks noChangeAspect="1"/>
            </p:cNvPicPr>
            <p:nvPr/>
          </p:nvPicPr>
          <p:blipFill>
            <a:blip r:embed="rId3">
              <a:lum/>
            </a:blip>
            <a:stretch>
              <a:fillRect/>
            </a:stretch>
          </p:blipFill>
          <p:spPr>
            <a:xfrm>
              <a:off x="1051" y="926"/>
              <a:ext cx="4245" cy="1780"/>
            </a:xfrm>
            <a:prstGeom prst="rect">
              <a:avLst/>
            </a:prstGeom>
            <a:ln w="18360">
              <a:noFill/>
            </a:ln>
          </p:spPr>
        </p:pic>
        <p:pic>
          <p:nvPicPr>
            <p:cNvPr id="6" name="Placeholder 3" descr="100000000000038E000001803656F112.png"/>
            <p:cNvPicPr>
              <a:picLocks noChangeAspect="1"/>
            </p:cNvPicPr>
            <p:nvPr/>
          </p:nvPicPr>
          <p:blipFill>
            <a:blip r:embed="rId4">
              <a:lum/>
            </a:blip>
            <a:stretch>
              <a:fillRect/>
            </a:stretch>
          </p:blipFill>
          <p:spPr>
            <a:xfrm>
              <a:off x="1026" y="2851"/>
              <a:ext cx="4296" cy="1813"/>
            </a:xfrm>
            <a:prstGeom prst="rect">
              <a:avLst/>
            </a:prstGeom>
            <a:ln w="18360">
              <a:noFill/>
            </a:ln>
          </p:spPr>
        </p:pic>
      </p:grpSp>
    </p:spTree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7B00000357FCCAFBD5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878040" y="360"/>
            <a:ext cx="5614200" cy="755964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7448400" y="247464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1989...</a:t>
            </a:r>
          </a:p>
        </p:txBody>
      </p:sp>
      <p:sp>
        <p:nvSpPr>
          <p:cNvPr id="5" name="wedgeEllipseCallout 4"/>
          <p:cNvSpPr/>
          <p:nvPr/>
        </p:nvSpPr>
        <p:spPr>
          <a:xfrm>
            <a:off x="5394960" y="1005840"/>
            <a:ext cx="4685040" cy="1188720"/>
          </a:xfrm>
          <a:prstGeom prst="wedgeEllipseCallout">
            <a:avLst>
              <a:gd name="adj1" fmla="val -59266"/>
              <a:gd name="adj2" fmla="val -106221"/>
            </a:avLst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“Vague but exciting...”</a:t>
            </a:r>
          </a:p>
        </p:txBody>
      </p:sp>
      <p:pic>
        <p:nvPicPr>
          <p:cNvPr id="6" name="Placeholder 3" descr="1000000000000556000003002DA51D46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4358160" y="4266000"/>
            <a:ext cx="5644800" cy="31737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4F60000036F76083A8E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60" y="390600"/>
            <a:ext cx="10080000" cy="6975360"/>
          </a:xfrm>
          <a:prstGeom prst="rect">
            <a:avLst/>
          </a:prstGeom>
          <a:ln w="18360"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7811640" y="2015640"/>
            <a:ext cx="2268000" cy="3528000"/>
          </a:xfrm>
          <a:prstGeom prst="roundRect">
            <a:avLst/>
          </a:prstGeom>
          <a:noFill/>
          <a:ln w="36720">
            <a:solidFill>
              <a:srgbClr val="800000"/>
            </a:solidFill>
            <a:round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5" name="Rectangle Custom 4"/>
          <p:cNvSpPr/>
          <p:nvPr/>
        </p:nvSpPr>
        <p:spPr>
          <a:xfrm>
            <a:off x="2011680" y="457200"/>
            <a:ext cx="7680960" cy="1097280"/>
          </a:xfrm>
          <a:prstGeom prst="rect">
            <a:avLst/>
          </a:prstGeom>
          <a:solidFill>
            <a:srgbClr val="B3B3B3"/>
          </a:solidFill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Example:</a:t>
            </a:r>
            <a:r>
              <a:rPr lang="en-US" sz="28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 Extending a Sci Publishing Portal</a:t>
            </a:r>
          </a:p>
        </p:txBody>
      </p:sp>
    </p:spTree>
  </p:cSld>
  <p:clrMapOvr>
    <a:masterClrMapping/>
  </p:clrMapOvr>
  <p:transition xmlns:p14="http://schemas.microsoft.com/office/powerpoint/2010/main" spd="med" advClick="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48E00000380D7C64BDE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0" y="0"/>
            <a:ext cx="10088640" cy="7560000"/>
          </a:xfrm>
          <a:prstGeom prst="rect">
            <a:avLst/>
          </a:prstGeom>
          <a:ln w="18360">
            <a:noFill/>
          </a:ln>
        </p:spPr>
      </p:pic>
      <p:sp>
        <p:nvSpPr>
          <p:cNvPr id="4" name="Rectangular Callout 3"/>
          <p:cNvSpPr/>
          <p:nvPr/>
        </p:nvSpPr>
        <p:spPr>
          <a:xfrm>
            <a:off x="4575960" y="504000"/>
            <a:ext cx="4243680" cy="3024000"/>
          </a:xfrm>
          <a:prstGeom prst="wedgeRectCallout">
            <a:avLst>
              <a:gd name="adj1" fmla="val -97391"/>
              <a:gd name="adj2" fmla="val 109302"/>
            </a:avLst>
          </a:prstGeom>
          <a:solidFill>
            <a:srgbClr val="808019"/>
          </a:solidFill>
          <a:ln w="18360">
            <a:noFill/>
          </a:ln>
          <a:effectLst>
            <a:outerShdw blurRad="50800" dist="155281" dir="2700000" algn="tl" rotWithShape="0">
              <a:srgbClr val="808080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>
              <a:shade val="50000"/>
            </a:srgbClr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535640" y="4031640"/>
            <a:ext cx="3780000" cy="3276000"/>
          </a:xfrm>
          <a:prstGeom prst="wedgeRectCallout">
            <a:avLst>
              <a:gd name="adj1" fmla="val -102947"/>
              <a:gd name="adj2" fmla="val 21728"/>
            </a:avLst>
          </a:prstGeom>
          <a:solidFill>
            <a:srgbClr val="808019"/>
          </a:solidFill>
          <a:ln w="18360">
            <a:noFill/>
          </a:ln>
          <a:effectLst>
            <a:outerShdw blurRad="50800" dist="155281" dir="2700000" algn="tl" rotWithShape="0">
              <a:srgbClr val="808080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>
              <a:shade val="50000"/>
            </a:srgbClr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6" name="Placeholder 3" descr="10000000000003DD000002BFFF7DA42F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4536000" y="504000"/>
            <a:ext cx="4368240" cy="310464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DB000002783047E876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4536000" y="4032000"/>
            <a:ext cx="3867480" cy="33444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 spd="med" advClick="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3440000022673B7F6CE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66320" y="770400"/>
            <a:ext cx="9729360" cy="64008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4" name="TextBox Custom 3"/>
          <p:cNvSpPr/>
          <p:nvPr/>
        </p:nvSpPr>
        <p:spPr>
          <a:xfrm>
            <a:off x="1131480" y="548640"/>
            <a:ext cx="7817040" cy="9064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t" anchorCtr="0"/>
          <a:lstStyle/>
          <a:p>
            <a:endParaRPr/>
          </a:p>
        </p:txBody>
      </p:sp>
      <p:pic>
        <p:nvPicPr>
          <p:cNvPr id="5" name="Placeholder 3" descr="10000000000003AF0000024A6A7F52AC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78840" y="1253520"/>
            <a:ext cx="9901800" cy="6152760"/>
          </a:xfrm>
          <a:prstGeom prst="rect">
            <a:avLst/>
          </a:prstGeom>
          <a:ln w="18360">
            <a:noFill/>
          </a:ln>
        </p:spPr>
      </p:pic>
      <p:sp>
        <p:nvSpPr>
          <p:cNvPr id="6" name="TextBox Custom 5"/>
          <p:cNvSpPr/>
          <p:nvPr/>
        </p:nvSpPr>
        <p:spPr>
          <a:xfrm>
            <a:off x="2495520" y="7157880"/>
            <a:ext cx="6978960" cy="402480"/>
          </a:xfrm>
          <a:prstGeom prst="rect">
            <a:avLst/>
          </a:prstGeom>
          <a:noFill/>
          <a:ln w="18360">
            <a:noFill/>
          </a:ln>
          <a:effectLst>
            <a:outerShdw blurRad="50800" dist="103351" dir="2700000" algn="tl" rotWithShape="0">
              <a:srgbClr val="333333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 anchor="t" anchorCtr="0"/>
          <a:lstStyle/>
          <a:p>
            <a:endParaRPr/>
          </a:p>
        </p:txBody>
      </p:sp>
      <p:sp>
        <p:nvSpPr>
          <p:cNvPr id="7" name="Rectangular Callout 6"/>
          <p:cNvSpPr/>
          <p:nvPr/>
        </p:nvSpPr>
        <p:spPr>
          <a:xfrm>
            <a:off x="4273920" y="3024000"/>
            <a:ext cx="5403600" cy="3633120"/>
          </a:xfrm>
          <a:prstGeom prst="wedgeRectCallout">
            <a:avLst>
              <a:gd name="adj1" fmla="val -95959"/>
              <a:gd name="adj2" fmla="val -15530"/>
            </a:avLst>
          </a:prstGeom>
          <a:solidFill>
            <a:srgbClr val="CC6633"/>
          </a:solidFill>
          <a:ln w="18360">
            <a:noFill/>
          </a:ln>
          <a:effectLst>
            <a:outerShdw blurRad="50800" dist="155281" dir="2700000" algn="tl" rotWithShape="0">
              <a:srgbClr val="808080">
                <a:alpha val="50000"/>
              </a:srgbClr>
            </a:outerShdw>
          </a:effectLst>
        </p:spPr>
        <p:style>
          <a:lnRef idx="0">
            <a:schemeClr val="dk1"/>
          </a:lnRef>
          <a:fillRef idx="0">
            <a:srgbClr val="99CCFF">
              <a:shade val="50000"/>
            </a:srgbClr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8" name="Placeholder 3" descr="10000000000002040000015AA0C62F5F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4259520" y="3024360"/>
            <a:ext cx="5418360" cy="36331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smtClean="0"/>
              <a:t>[data integration/data science]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Custom 2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FFFFFF"/>
          </a:solidFill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4" name="Placeholder 3" descr="2000038F0000654B00004670090EB6A7.wmf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372600" y="534600"/>
            <a:ext cx="9334800" cy="64911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504000" y="3013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pPr marL="0" indent="0" algn="ctr">
              <a:buNone/>
              <a:tabLst/>
            </a:pP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[data integration/data science]</a:t>
            </a:r>
          </a:p>
        </p:txBody>
      </p:sp>
      <p:pic>
        <p:nvPicPr>
          <p:cNvPr id="4" name="Placeholder 3" descr="1000000000000338000002802E32AC6D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130040" y="746640"/>
            <a:ext cx="7848360" cy="60955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00FF00"/>
                </a:solidFill>
                <a:latin typeface="Albany" charset="0"/>
              </a:rPr>
              <a:t>purpose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of the lecture is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summarize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Semantic Web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with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key concepts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and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the introduction of a few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FFFF00"/>
                </a:solidFill>
                <a:latin typeface="Albany" charset="0"/>
              </a:rPr>
              <a:t>advanced ideas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that will be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useful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to these graduating seniors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in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grad school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</a:p>
          <a:p>
            <a:r>
              <a:rPr lang="en-US" sz="3200" b="0" i="0" kern="0" smtClean="0">
                <a:solidFill>
                  <a:srgbClr val="808080"/>
                </a:solidFill>
                <a:latin typeface="Albany" charset="0"/>
              </a:rPr>
              <a:t>or their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 </a:t>
            </a:r>
            <a:r>
              <a:rPr lang="en-US" sz="3200" b="1" i="0" kern="0" smtClean="0">
                <a:solidFill>
                  <a:srgbClr val="FFFF00"/>
                </a:solidFill>
                <a:latin typeface="Albany" charset="0"/>
              </a:rPr>
              <a:t>careers</a:t>
            </a:r>
            <a:r>
              <a:rPr lang="en-US" sz="3200" b="0" i="0" kern="0" smtClean="0">
                <a:solidFill>
                  <a:srgbClr val="FFFFFF"/>
                </a:solidFill>
                <a:latin typeface="Albany" charset="0"/>
              </a:rPr>
              <a:t>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218600" y="1829520"/>
            <a:ext cx="2778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key concepts...</a:t>
            </a:r>
          </a:p>
        </p:txBody>
      </p:sp>
      <p:sp>
        <p:nvSpPr>
          <p:cNvPr id="4" name="TextBox 3"/>
          <p:cNvSpPr/>
          <p:nvPr/>
        </p:nvSpPr>
        <p:spPr>
          <a:xfrm>
            <a:off x="640080" y="2934000"/>
            <a:ext cx="3935880" cy="23695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RDF, SPARQL,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Data,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mashups, dataviz,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RDFa, microformats,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Schema.org</a:t>
            </a:r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3450240" y="640800"/>
            <a:ext cx="317952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1" smtClean="0">
                <a:solidFill>
                  <a:srgbClr val="FFFF00"/>
                </a:solidFill>
              </a:rPr>
              <a:t>Semantic Web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218600" y="1829520"/>
            <a:ext cx="2778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key concepts...</a:t>
            </a:r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5945760" y="1920240"/>
            <a:ext cx="3255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advanced ideas...</a:t>
            </a:r>
          </a:p>
        </p:txBody>
      </p:sp>
      <p:sp>
        <p:nvSpPr>
          <p:cNvPr id="5" name="TextBox 4"/>
          <p:cNvSpPr/>
          <p:nvPr/>
        </p:nvSpPr>
        <p:spPr>
          <a:xfrm>
            <a:off x="640080" y="2934000"/>
            <a:ext cx="3935880" cy="23695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RDF, SPARQL,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Data,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mashups, dataviz,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RDFa, microformats,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Schema.org</a:t>
            </a:r>
          </a:p>
        </p:txBody>
      </p:sp>
      <p:sp>
        <p:nvSpPr>
          <p:cNvPr id="6" name="TextBox 5"/>
          <p:cNvSpPr/>
          <p:nvPr/>
        </p:nvSpPr>
        <p:spPr>
          <a:xfrm>
            <a:off x="5272200" y="3108960"/>
            <a:ext cx="4603320" cy="191376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ontology, inference,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reasoning, provenance,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machine learning,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policy-based systems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450240" y="640800"/>
            <a:ext cx="317952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1" smtClean="0">
                <a:solidFill>
                  <a:srgbClr val="FFFF00"/>
                </a:solidFill>
              </a:rPr>
              <a:t>Semantic Web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0D90000011FFE5044B9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3017520" y="1188720"/>
            <a:ext cx="4114800" cy="544068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7955280" y="100584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2001...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218600" y="1829520"/>
            <a:ext cx="2778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key concepts...</a:t>
            </a:r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5945760" y="1920240"/>
            <a:ext cx="3255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advanced ideas...</a:t>
            </a:r>
          </a:p>
        </p:txBody>
      </p:sp>
      <p:sp>
        <p:nvSpPr>
          <p:cNvPr id="5" name="TextBox 4"/>
          <p:cNvSpPr/>
          <p:nvPr/>
        </p:nvSpPr>
        <p:spPr>
          <a:xfrm>
            <a:off x="640080" y="2934000"/>
            <a:ext cx="3935880" cy="236952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RDF, SPARQL,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Linked Data,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mashups, dataviz,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RDFa, microformats,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Schema.org</a:t>
            </a:r>
          </a:p>
        </p:txBody>
      </p:sp>
      <p:sp>
        <p:nvSpPr>
          <p:cNvPr id="6" name="TextBox 5"/>
          <p:cNvSpPr/>
          <p:nvPr/>
        </p:nvSpPr>
        <p:spPr>
          <a:xfrm>
            <a:off x="5272200" y="3108960"/>
            <a:ext cx="4603320" cy="191376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/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ontology, inference,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reasoning, provenance,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machine learning,</a:t>
            </a:r>
            <a:r>
              <a:rPr smtClean="0"/>
              <a:t/>
            </a:r>
            <a:br>
              <a:rPr smtClean="0"/>
            </a:br>
            <a:r>
              <a:rPr lang="en-US" sz="32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policy-based systems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383280" y="6035040"/>
            <a:ext cx="325584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smtClean="0">
                <a:solidFill>
                  <a:srgbClr val="FFFF00"/>
                </a:solidFill>
              </a:rPr>
              <a:t>careers...</a:t>
            </a:r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3450240" y="640800"/>
            <a:ext cx="3179520" cy="45648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1" smtClean="0">
                <a:solidFill>
                  <a:srgbClr val="FFFF00"/>
                </a:solidFill>
              </a:rPr>
              <a:t>Semantic Web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4F000001436F56E05E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697920" y="3291840"/>
            <a:ext cx="5628960" cy="307620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4F000001436F56E05E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697920" y="3291840"/>
            <a:ext cx="5628960" cy="30762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470000011CDEC0290A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365760" y="4572000"/>
            <a:ext cx="5552640" cy="270468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4F000001436F56E05E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697920" y="3291840"/>
            <a:ext cx="5628960" cy="30762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470000011CDEC0290A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365760" y="4572000"/>
            <a:ext cx="5552640" cy="2704680"/>
          </a:xfrm>
          <a:prstGeom prst="rect">
            <a:avLst/>
          </a:prstGeom>
          <a:ln w="18360">
            <a:noFill/>
          </a:ln>
        </p:spPr>
      </p:pic>
      <p:pic>
        <p:nvPicPr>
          <p:cNvPr id="8" name="Placeholder 3" descr="1000000000000260000001B2F09C7FAC.png"/>
          <p:cNvPicPr>
            <a:picLocks noGrp="1" noChangeAspect="1"/>
          </p:cNvPicPr>
          <p:nvPr/>
        </p:nvPicPr>
        <p:blipFill>
          <a:blip r:embed="rId8">
            <a:lum/>
          </a:blip>
          <a:stretch>
            <a:fillRect/>
          </a:stretch>
        </p:blipFill>
        <p:spPr>
          <a:xfrm>
            <a:off x="3931920" y="3017520"/>
            <a:ext cx="5790960" cy="41335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4F000001436F56E05E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697920" y="3291840"/>
            <a:ext cx="5628960" cy="30762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470000011CDEC0290A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365760" y="4572000"/>
            <a:ext cx="5552640" cy="2704680"/>
          </a:xfrm>
          <a:prstGeom prst="rect">
            <a:avLst/>
          </a:prstGeom>
          <a:ln w="18360">
            <a:noFill/>
          </a:ln>
        </p:spPr>
      </p:pic>
      <p:pic>
        <p:nvPicPr>
          <p:cNvPr id="8" name="Placeholder 3" descr="1000000000000260000001B2F09C7FAC.png"/>
          <p:cNvPicPr>
            <a:picLocks noGrp="1" noChangeAspect="1"/>
          </p:cNvPicPr>
          <p:nvPr/>
        </p:nvPicPr>
        <p:blipFill>
          <a:blip r:embed="rId8">
            <a:lum/>
          </a:blip>
          <a:stretch>
            <a:fillRect/>
          </a:stretch>
        </p:blipFill>
        <p:spPr>
          <a:xfrm>
            <a:off x="3931920" y="3017520"/>
            <a:ext cx="5790960" cy="4133520"/>
          </a:xfrm>
          <a:prstGeom prst="rect">
            <a:avLst/>
          </a:prstGeom>
          <a:ln w="18360">
            <a:noFill/>
          </a:ln>
        </p:spPr>
      </p:pic>
      <p:pic>
        <p:nvPicPr>
          <p:cNvPr id="9" name="Placeholder 3" descr="1000000000000262000001A8DCA2F2F9.png"/>
          <p:cNvPicPr>
            <a:picLocks noGrp="1" noChangeAspect="1"/>
          </p:cNvPicPr>
          <p:nvPr/>
        </p:nvPicPr>
        <p:blipFill>
          <a:blip r:embed="rId9">
            <a:lum/>
          </a:blip>
          <a:stretch>
            <a:fillRect/>
          </a:stretch>
        </p:blipFill>
        <p:spPr>
          <a:xfrm>
            <a:off x="3200400" y="457200"/>
            <a:ext cx="5810040" cy="403812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000000138391CFC8A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213840" y="457200"/>
            <a:ext cx="5638320" cy="297144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25600000150DC5FBEFC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997080" y="1371600"/>
            <a:ext cx="5695560" cy="320004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24E000001113FDFB79F.png"/>
          <p:cNvPicPr>
            <a:picLocks noGrp="1" noChangeAspect="1"/>
          </p:cNvPicPr>
          <p:nvPr/>
        </p:nvPicPr>
        <p:blipFill>
          <a:blip r:embed="rId5">
            <a:lum/>
          </a:blip>
          <a:stretch>
            <a:fillRect/>
          </a:stretch>
        </p:blipFill>
        <p:spPr>
          <a:xfrm>
            <a:off x="1055880" y="2520720"/>
            <a:ext cx="5619240" cy="2599920"/>
          </a:xfrm>
          <a:prstGeom prst="rect">
            <a:avLst/>
          </a:prstGeom>
          <a:ln w="18360">
            <a:noFill/>
          </a:ln>
        </p:spPr>
      </p:pic>
      <p:pic>
        <p:nvPicPr>
          <p:cNvPr id="6" name="Placeholder 3" descr="100000000000024F000001436F56E05E.png"/>
          <p:cNvPicPr>
            <a:picLocks noGrp="1"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>
            <a:off x="3697920" y="3291840"/>
            <a:ext cx="5628960" cy="3076200"/>
          </a:xfrm>
          <a:prstGeom prst="rect">
            <a:avLst/>
          </a:prstGeom>
          <a:ln w="18360">
            <a:noFill/>
          </a:ln>
        </p:spPr>
      </p:pic>
      <p:pic>
        <p:nvPicPr>
          <p:cNvPr id="7" name="Placeholder 3" descr="10000000000002470000011CDEC0290A.png"/>
          <p:cNvPicPr>
            <a:picLocks noGrp="1" noChangeAspect="1"/>
          </p:cNvPicPr>
          <p:nvPr/>
        </p:nvPicPr>
        <p:blipFill>
          <a:blip r:embed="rId7">
            <a:lum/>
          </a:blip>
          <a:stretch>
            <a:fillRect/>
          </a:stretch>
        </p:blipFill>
        <p:spPr>
          <a:xfrm>
            <a:off x="365760" y="4572000"/>
            <a:ext cx="5552640" cy="2704680"/>
          </a:xfrm>
          <a:prstGeom prst="rect">
            <a:avLst/>
          </a:prstGeom>
          <a:ln w="18360">
            <a:noFill/>
          </a:ln>
        </p:spPr>
      </p:pic>
      <p:pic>
        <p:nvPicPr>
          <p:cNvPr id="8" name="Placeholder 3" descr="1000000000000260000001B2F09C7FAC.png"/>
          <p:cNvPicPr>
            <a:picLocks noGrp="1" noChangeAspect="1"/>
          </p:cNvPicPr>
          <p:nvPr/>
        </p:nvPicPr>
        <p:blipFill>
          <a:blip r:embed="rId8">
            <a:lum/>
          </a:blip>
          <a:stretch>
            <a:fillRect/>
          </a:stretch>
        </p:blipFill>
        <p:spPr>
          <a:xfrm>
            <a:off x="3931920" y="3017520"/>
            <a:ext cx="5790960" cy="4133520"/>
          </a:xfrm>
          <a:prstGeom prst="rect">
            <a:avLst/>
          </a:prstGeom>
          <a:ln w="18360">
            <a:noFill/>
          </a:ln>
        </p:spPr>
      </p:pic>
      <p:pic>
        <p:nvPicPr>
          <p:cNvPr id="9" name="Placeholder 3" descr="1000000000000262000001A8DCA2F2F9.png"/>
          <p:cNvPicPr>
            <a:picLocks noGrp="1" noChangeAspect="1"/>
          </p:cNvPicPr>
          <p:nvPr/>
        </p:nvPicPr>
        <p:blipFill>
          <a:blip r:embed="rId9">
            <a:lum/>
          </a:blip>
          <a:stretch>
            <a:fillRect/>
          </a:stretch>
        </p:blipFill>
        <p:spPr>
          <a:xfrm>
            <a:off x="3200400" y="457200"/>
            <a:ext cx="5810040" cy="4038120"/>
          </a:xfrm>
          <a:prstGeom prst="rect">
            <a:avLst/>
          </a:prstGeom>
          <a:ln w="18360">
            <a:noFill/>
          </a:ln>
        </p:spPr>
      </p:pic>
      <p:sp>
        <p:nvSpPr>
          <p:cNvPr id="10" name="Rectangle Custom 9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B3B3B3">
              <a:alpha val="50000"/>
            </a:srgbClr>
          </a:solidFill>
          <a:ln w="18360">
            <a:noFill/>
          </a:ln>
        </p:spPr>
        <p:style>
          <a:lnRef idx="0">
            <a:schemeClr val="dk1"/>
          </a:lnRef>
          <a:fillRef idx="0">
            <a:srgbClr val="99CCFF">
              <a:shade val="50000"/>
            </a:srgbClr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5000" rIns="90000" bIns="45000" anchor="ctr" anchorCtr="0"/>
          <a:lstStyle/>
          <a:p>
            <a:endParaRPr lang="en-US" sz="3200" dirty="0" smtClean="0">
              <a:latin typeface="Liberation Sans" charset="0"/>
            </a:endParaRPr>
          </a:p>
        </p:txBody>
      </p:sp>
      <p:pic>
        <p:nvPicPr>
          <p:cNvPr id="11" name="Placeholder 3" descr="10000000000002600000017039C6FF41.png"/>
          <p:cNvPicPr>
            <a:picLocks noGrp="1" noChangeAspect="1"/>
          </p:cNvPicPr>
          <p:nvPr/>
        </p:nvPicPr>
        <p:blipFill>
          <a:blip r:embed="rId10">
            <a:lum/>
          </a:blip>
          <a:stretch>
            <a:fillRect/>
          </a:stretch>
        </p:blipFill>
        <p:spPr>
          <a:xfrm>
            <a:off x="2255760" y="2286000"/>
            <a:ext cx="5790960" cy="3504960"/>
          </a:xfrm>
          <a:prstGeom prst="rect">
            <a:avLst/>
          </a:prstGeom>
          <a:ln w="18360">
            <a:noFill/>
          </a:ln>
        </p:spPr>
      </p:pic>
    </p:spTree>
  </p:cSld>
  <p:clrMapOvr>
    <a:masterClrMapping/>
  </p:clrMapOvr>
  <p:transition xmlns:p14="http://schemas.microsoft.com/office/powerpoint/2010/main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58000001C20FBAB2D8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-45360" y="-4680"/>
            <a:ext cx="10125360" cy="7593840"/>
          </a:xfrm>
          <a:prstGeom prst="rect">
            <a:avLst/>
          </a:prstGeom>
          <a:ln w="18360">
            <a:noFill/>
          </a:ln>
        </p:spPr>
      </p:pic>
      <p:sp>
        <p:nvSpPr>
          <p:cNvPr id="4" name="TextBox 3"/>
          <p:cNvSpPr/>
          <p:nvPr/>
        </p:nvSpPr>
        <p:spPr>
          <a:xfrm>
            <a:off x="4187880" y="3507120"/>
            <a:ext cx="1704600" cy="855360"/>
          </a:xfrm>
          <a:prstGeom prst="rect">
            <a:avLst/>
          </a:prstGeom>
          <a:noFill/>
          <a:ln w="7308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54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????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3" descr="1000000000000277000001AFDF2F7E91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463040" y="1280160"/>
            <a:ext cx="6009840" cy="4105080"/>
          </a:xfrm>
          <a:prstGeom prst="rect">
            <a:avLst/>
          </a:prstGeom>
          <a:ln w="18360">
            <a:noFill/>
          </a:ln>
        </p:spPr>
      </p:pic>
      <p:pic>
        <p:nvPicPr>
          <p:cNvPr id="4" name="Placeholder 3" descr="10000000000000D90000011FFE5044B9.png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219600" y="274320"/>
            <a:ext cx="2066400" cy="2733480"/>
          </a:xfrm>
          <a:prstGeom prst="rect">
            <a:avLst/>
          </a:prstGeom>
          <a:ln w="18360">
            <a:noFill/>
          </a:ln>
        </p:spPr>
      </p:pic>
      <p:sp>
        <p:nvSpPr>
          <p:cNvPr id="5" name="TextBox 4"/>
          <p:cNvSpPr/>
          <p:nvPr/>
        </p:nvSpPr>
        <p:spPr>
          <a:xfrm>
            <a:off x="7955280" y="1005840"/>
            <a:ext cx="1578240" cy="602280"/>
          </a:xfrm>
          <a:prstGeom prst="rect">
            <a:avLst/>
          </a:prstGeom>
          <a:noFill/>
          <a:ln w="18360">
            <a:noFill/>
          </a:ln>
        </p:spPr>
        <p:style>
          <a:lnRef idx="0">
            <a:schemeClr val="dk1"/>
          </a:lnRef>
          <a:fillRef idx="0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r>
              <a:rPr lang="en-US" sz="3600" b="0" i="0" kern="120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Liberation Sans" charset="0"/>
              </a:rPr>
              <a:t>2001...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subTitle" idx="4294967295"/>
          </p:nvPr>
        </p:nvSpPr>
        <p:spPr>
          <a:xfrm>
            <a:off x="504000" y="551520"/>
            <a:ext cx="9071640" cy="645696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/>
          <a:lstStyle/>
          <a:p>
            <a:r>
              <a:rPr lang="en-US" sz="3200" b="0" i="0" kern="0" dirty="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Many Thanks for creating this presentation To: </a:t>
            </a:r>
            <a:endParaRPr lang="en-US" sz="32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endParaRPr lang="en-US" sz="32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algn="r"/>
            <a:r>
              <a:rPr lang="en-US" sz="4800" dirty="0"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John S. Erickson, Ph.D.</a:t>
            </a:r>
          </a:p>
          <a:p>
            <a:pPr algn="r"/>
            <a:r>
              <a:rPr lang="en-US" sz="4800" dirty="0"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Director, Web Science Operations</a:t>
            </a:r>
          </a:p>
          <a:p>
            <a:pPr algn="r"/>
            <a:r>
              <a:rPr lang="en-US" sz="4800" dirty="0" err="1"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Tetherless</a:t>
            </a:r>
            <a:r>
              <a:rPr lang="en-US" sz="4800" dirty="0"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 World Constellation</a:t>
            </a:r>
          </a:p>
          <a:p>
            <a:pPr algn="r"/>
            <a:r>
              <a:rPr lang="en-US" sz="4800" dirty="0"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RPI</a:t>
            </a:r>
          </a:p>
          <a:p>
            <a:endParaRPr lang="en-US" sz="4800" dirty="0">
              <a:latin typeface="Albany" charset="0"/>
            </a:endParaRPr>
          </a:p>
          <a:p>
            <a:endParaRPr lang="en-US" sz="48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endParaRPr lang="en-US" sz="2400" b="0" i="0" kern="0" dirty="0" smtClean="0">
              <a:solidFill>
                <a:srgbClr val="FFFFFF"/>
              </a:solidFill>
              <a:effectLst>
                <a:outerShdw blurRad="38100" dist="38100" dir="2700000">
                  <a:srgbClr val="000000">
                    <a:alpha val="43137"/>
                  </a:srgbClr>
                </a:outerShdw>
              </a:effectLst>
              <a:latin typeface="Albany" charset="0"/>
            </a:endParaRPr>
          </a:p>
          <a:p>
            <a:pPr marL="0" indent="0" algn="r">
              <a:buNone/>
              <a:tabLst/>
            </a:pPr>
            <a:r>
              <a:rPr lang="en-US" sz="2400" b="0" i="0" kern="0" dirty="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John S. Erickson, Ph.D.</a:t>
            </a:r>
          </a:p>
          <a:p>
            <a:pPr marL="0" indent="0" algn="r">
              <a:buNone/>
              <a:tabLst/>
            </a:pPr>
            <a:r>
              <a:rPr lang="en-US" sz="2400" b="0" i="0" kern="0" dirty="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Director, Web Science Operations</a:t>
            </a:r>
          </a:p>
          <a:p>
            <a:pPr marL="0" indent="0" algn="r">
              <a:buNone/>
              <a:tabLst/>
            </a:pPr>
            <a:r>
              <a:rPr lang="en-US" sz="2400" b="0" i="0" kern="0" dirty="0" err="1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Tetherless</a:t>
            </a:r>
            <a:r>
              <a:rPr lang="en-US" sz="2400" b="0" i="0" kern="0" dirty="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 World Constellation</a:t>
            </a:r>
          </a:p>
          <a:p>
            <a:pPr marL="0" indent="0" algn="r">
              <a:buNone/>
              <a:tabLst/>
            </a:pPr>
            <a:r>
              <a:rPr lang="en-US" sz="2400" b="0" i="0" kern="0" dirty="0" smtClean="0">
                <a:solidFill>
                  <a:srgbClr val="FFFFFF"/>
                </a:solidFill>
                <a:effectLst>
                  <a:outerShdw blurRad="38100" dist="38100" dir="2700000">
                    <a:srgbClr val="000000">
                      <a:alpha val="43137"/>
                    </a:srgbClr>
                  </a:outerShdw>
                </a:effectLst>
                <a:latin typeface="Albany" charset="0"/>
              </a:rPr>
              <a:t>RPI</a:t>
            </a:r>
          </a:p>
          <a:p>
            <a:endParaRPr lang="en-US" sz="2400" b="0" i="0" kern="0" dirty="0" smtClean="0">
              <a:solidFill>
                <a:srgbClr val="FFFFFF"/>
              </a:solidFill>
              <a:latin typeface="Albany" charset="0"/>
            </a:endParaRPr>
          </a:p>
        </p:txBody>
      </p:sp>
      <p:pic>
        <p:nvPicPr>
          <p:cNvPr id="4" name="Placeholder 3" descr="100002010000006000000060298ACB77.png"/>
          <p:cNvPicPr>
            <a:picLocks noGrp="1"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36080" y="6195240"/>
            <a:ext cx="1218600" cy="1218600"/>
          </a:xfrm>
          <a:prstGeom prst="rect">
            <a:avLst/>
          </a:prstGeom>
          <a:ln w="18360">
            <a:noFill/>
          </a:ln>
        </p:spPr>
      </p:pic>
      <p:pic>
        <p:nvPicPr>
          <p:cNvPr id="5" name="Placeholder 3" descr="1000000000000118000000438F3E68BA.gif"/>
          <p:cNvPicPr>
            <a:picLocks noGrp="1"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1631160" y="6675120"/>
            <a:ext cx="2666520" cy="637920"/>
          </a:xfrm>
          <a:prstGeom prst="rect">
            <a:avLst/>
          </a:prstGeom>
          <a:ln w="18360">
            <a:noFill/>
          </a:ln>
        </p:spPr>
      </p:pic>
    </p:spTree>
    <p:extLst>
      <p:ext uri="{BB962C8B-B14F-4D97-AF65-F5344CB8AC3E}">
        <p14:creationId xmlns:p14="http://schemas.microsoft.com/office/powerpoint/2010/main" val="2138498903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780</Words>
  <Application>Microsoft Macintosh PowerPoint</Application>
  <PresentationFormat>Custom</PresentationFormat>
  <Paragraphs>175</Paragraphs>
  <Slides>90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Technology Fundamentals for Analytics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 to SPARQL and Graph DB (RDF Triple Stores)</vt:lpstr>
      <vt:lpstr>Encoding Knowledge in a Graph</vt:lpstr>
      <vt:lpstr>Everything is a Triple</vt:lpstr>
      <vt:lpstr>RDF/XML Example </vt:lpstr>
      <vt:lpstr>RDF/XML (Encoding RDF Data in XML)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Jason Kuruzovich</cp:lastModifiedBy>
  <cp:revision>5</cp:revision>
  <dcterms:created xsi:type="dcterms:W3CDTF">2006-08-16T00:00:00Z</dcterms:created>
  <dcterms:modified xsi:type="dcterms:W3CDTF">2013-09-30T21:29:03Z</dcterms:modified>
</cp:coreProperties>
</file>